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56" r:id="rId2"/>
    <p:sldId id="352" r:id="rId3"/>
    <p:sldId id="328" r:id="rId4"/>
    <p:sldId id="373" r:id="rId5"/>
    <p:sldId id="367" r:id="rId6"/>
    <p:sldId id="371" r:id="rId7"/>
    <p:sldId id="331" r:id="rId8"/>
    <p:sldId id="370" r:id="rId9"/>
    <p:sldId id="372" r:id="rId10"/>
    <p:sldId id="283" r:id="rId11"/>
  </p:sldIdLst>
  <p:sldSz cx="9144000" cy="6858000" type="screen4x3"/>
  <p:notesSz cx="6797675" cy="987425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sz="2800" kern="1200">
        <a:solidFill>
          <a:srgbClr val="7C7F87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rgbClr val="7C7F87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rgbClr val="7C7F87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rgbClr val="7C7F87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rgbClr val="7C7F87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7C7F87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7C7F87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7C7F87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7C7F87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5F5F5F"/>
    <a:srgbClr val="FF9393"/>
    <a:srgbClr val="99CCFF"/>
    <a:srgbClr val="FFFF99"/>
    <a:srgbClr val="FFFFCC"/>
    <a:srgbClr val="DDFD67"/>
    <a:srgbClr val="000099"/>
    <a:srgbClr val="4D4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5" autoAdjust="0"/>
    <p:restoredTop sz="94660"/>
  </p:normalViewPr>
  <p:slideViewPr>
    <p:cSldViewPr>
      <p:cViewPr>
        <p:scale>
          <a:sx n="100" d="100"/>
          <a:sy n="100" d="100"/>
        </p:scale>
        <p:origin x="63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394" y="-78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1200"/>
            </a:lvl1pPr>
          </a:lstStyle>
          <a:p>
            <a:pPr>
              <a:defRPr/>
            </a:pPr>
            <a:fld id="{EBCC1610-B286-4879-A2DF-BEAC41019A81}" type="datetimeFigureOut">
              <a:rPr lang="sr-Latn-CS"/>
              <a:pPr>
                <a:defRPr/>
              </a:pPr>
              <a:t>5.3.2014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1200"/>
            </a:lvl1pPr>
          </a:lstStyle>
          <a:p>
            <a:pPr>
              <a:defRPr/>
            </a:pPr>
            <a:fld id="{4FC8CDE0-5587-4502-AC43-6BC269E0F7A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562E035-9F27-4CD2-A83F-D53D68B777A6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BFF1AB5-46F4-4A48-9BB9-B1346849E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zervirano mjesto slike slajd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smtClean="0"/>
          </a:p>
        </p:txBody>
      </p:sp>
      <p:sp>
        <p:nvSpPr>
          <p:cNvPr id="9219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AA5CAEC-DB26-4458-AAE5-A1EAC5843367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zervirano mjesto slike slajd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smtClean="0"/>
          </a:p>
        </p:txBody>
      </p:sp>
      <p:sp>
        <p:nvSpPr>
          <p:cNvPr id="11267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EF0AF25-8232-4153-A7BB-5973DD323A6A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zervirano mjesto slike slajd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smtClean="0"/>
          </a:p>
        </p:txBody>
      </p:sp>
      <p:sp>
        <p:nvSpPr>
          <p:cNvPr id="13315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CC0F244-961A-4F21-9D87-E2DBB25028AD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zervirano mjesto slike slajd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smtClean="0"/>
          </a:p>
        </p:txBody>
      </p:sp>
      <p:sp>
        <p:nvSpPr>
          <p:cNvPr id="18435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202B34-9D30-4A10-950A-3CB199723574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zervirano mjesto slike slajd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smtClean="0"/>
          </a:p>
        </p:txBody>
      </p:sp>
      <p:sp>
        <p:nvSpPr>
          <p:cNvPr id="20483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03EFE1-F06B-4C0B-81EC-97AE7A8ECCA4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zervirano mjesto slike slajd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smtClean="0"/>
          </a:p>
        </p:txBody>
      </p:sp>
      <p:sp>
        <p:nvSpPr>
          <p:cNvPr id="23555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6328F8-F879-4009-9BB5-11AAD92689C9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/>
              </a:pPr>
              <a:endParaRPr lang="hr-HR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/>
              </a:pPr>
              <a:endParaRPr lang="hr-HR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/>
              </a:pPr>
              <a:endParaRPr lang="hr-HR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</p:grpSp>
      </p:grpSp>
      <p:grpSp>
        <p:nvGrpSpPr>
          <p:cNvPr id="18" name="Group 44"/>
          <p:cNvGrpSpPr>
            <a:grpSpLocks/>
          </p:cNvGrpSpPr>
          <p:nvPr userDrawn="1"/>
        </p:nvGrpSpPr>
        <p:grpSpPr bwMode="auto">
          <a:xfrm>
            <a:off x="-26988" y="0"/>
            <a:ext cx="9170988" cy="647700"/>
            <a:chOff x="-16" y="-2"/>
            <a:chExt cx="5777" cy="408"/>
          </a:xfrm>
        </p:grpSpPr>
        <p:grpSp>
          <p:nvGrpSpPr>
            <p:cNvPr id="19" name="Group 45"/>
            <p:cNvGrpSpPr>
              <a:grpSpLocks/>
            </p:cNvGrpSpPr>
            <p:nvPr/>
          </p:nvGrpSpPr>
          <p:grpSpPr bwMode="auto">
            <a:xfrm>
              <a:off x="-16" y="0"/>
              <a:ext cx="5777" cy="406"/>
              <a:chOff x="1417" y="9585"/>
              <a:chExt cx="8769" cy="1055"/>
            </a:xfrm>
          </p:grpSpPr>
          <p:grpSp>
            <p:nvGrpSpPr>
              <p:cNvPr id="21" name="Group 47"/>
              <p:cNvGrpSpPr>
                <a:grpSpLocks/>
              </p:cNvGrpSpPr>
              <p:nvPr/>
            </p:nvGrpSpPr>
            <p:grpSpPr bwMode="auto">
              <a:xfrm>
                <a:off x="1447" y="9585"/>
                <a:ext cx="8739" cy="1055"/>
                <a:chOff x="1428" y="5045"/>
                <a:chExt cx="8739" cy="1055"/>
              </a:xfrm>
            </p:grpSpPr>
            <p:sp>
              <p:nvSpPr>
                <p:cNvPr id="24" name="Rectangle 7"/>
                <p:cNvSpPr>
                  <a:spLocks noChangeArrowheads="1"/>
                </p:cNvSpPr>
                <p:nvPr/>
              </p:nvSpPr>
              <p:spPr bwMode="auto">
                <a:xfrm>
                  <a:off x="1428" y="5045"/>
                  <a:ext cx="8734" cy="340"/>
                </a:xfrm>
                <a:prstGeom prst="rect">
                  <a:avLst/>
                </a:prstGeom>
                <a:solidFill>
                  <a:srgbClr val="7C7F87"/>
                </a:solidFill>
                <a:ln w="9525">
                  <a:solidFill>
                    <a:srgbClr val="7C7F87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itchFamily="2" charset="2"/>
                    <a:buChar char="n"/>
                    <a:defRPr/>
                  </a:pPr>
                  <a:endParaRPr lang="hr-HR"/>
                </a:p>
              </p:txBody>
            </p:sp>
            <p:sp>
              <p:nvSpPr>
                <p:cNvPr id="25" name="Rectangle 8"/>
                <p:cNvSpPr>
                  <a:spLocks noChangeArrowheads="1"/>
                </p:cNvSpPr>
                <p:nvPr/>
              </p:nvSpPr>
              <p:spPr bwMode="auto">
                <a:xfrm>
                  <a:off x="1431" y="5406"/>
                  <a:ext cx="8736" cy="340"/>
                </a:xfrm>
                <a:prstGeom prst="rect">
                  <a:avLst/>
                </a:prstGeom>
                <a:solidFill>
                  <a:srgbClr val="D1000E"/>
                </a:solidFill>
                <a:ln w="9525">
                  <a:solidFill>
                    <a:srgbClr val="D1000E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itchFamily="2" charset="2"/>
                    <a:buChar char="n"/>
                    <a:defRPr/>
                  </a:pPr>
                  <a:endParaRPr lang="hr-HR"/>
                </a:p>
              </p:txBody>
            </p:sp>
            <p:sp>
              <p:nvSpPr>
                <p:cNvPr id="26" name="Rectangle 9"/>
                <p:cNvSpPr>
                  <a:spLocks noChangeArrowheads="1"/>
                </p:cNvSpPr>
                <p:nvPr/>
              </p:nvSpPr>
              <p:spPr bwMode="auto">
                <a:xfrm>
                  <a:off x="1428" y="5760"/>
                  <a:ext cx="8734" cy="340"/>
                </a:xfrm>
                <a:prstGeom prst="rect">
                  <a:avLst/>
                </a:prstGeom>
                <a:solidFill>
                  <a:srgbClr val="BCBCBC"/>
                </a:solidFill>
                <a:ln w="9525">
                  <a:solidFill>
                    <a:srgbClr val="BCBCBC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itchFamily="2" charset="2"/>
                    <a:buChar char="n"/>
                    <a:defRPr/>
                  </a:pPr>
                  <a:endParaRPr lang="hr-HR"/>
                </a:p>
              </p:txBody>
            </p:sp>
          </p:grpSp>
          <p:sp>
            <p:nvSpPr>
              <p:cNvPr id="22" name="Line 10"/>
              <p:cNvSpPr>
                <a:spLocks noChangeShapeType="1"/>
              </p:cNvSpPr>
              <p:nvPr/>
            </p:nvSpPr>
            <p:spPr bwMode="auto">
              <a:xfrm>
                <a:off x="1417" y="9941"/>
                <a:ext cx="8758" cy="0"/>
              </a:xfrm>
              <a:prstGeom prst="line">
                <a:avLst/>
              </a:prstGeom>
              <a:noFill/>
              <a:ln w="254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23" name="Line 11"/>
              <p:cNvSpPr>
                <a:spLocks noChangeShapeType="1"/>
              </p:cNvSpPr>
              <p:nvPr/>
            </p:nvSpPr>
            <p:spPr bwMode="auto">
              <a:xfrm>
                <a:off x="1425" y="10284"/>
                <a:ext cx="8760" cy="0"/>
              </a:xfrm>
              <a:prstGeom prst="line">
                <a:avLst/>
              </a:prstGeom>
              <a:noFill/>
              <a:ln w="254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</p:grpSp>
        <p:pic>
          <p:nvPicPr>
            <p:cNvPr id="20" name="Picture 12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1" y="-2"/>
              <a:ext cx="539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" name="TextBox 26"/>
          <p:cNvSpPr txBox="1"/>
          <p:nvPr userDrawn="1"/>
        </p:nvSpPr>
        <p:spPr>
          <a:xfrm>
            <a:off x="1285875" y="142875"/>
            <a:ext cx="65722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hr-HR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Hrvatski zavod za zapošljavanje</a:t>
            </a:r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  <a:prstGeom prst="rect">
            <a:avLst/>
          </a:prstGeom>
        </p:spPr>
        <p:txBody>
          <a:bodyPr anchor="b"/>
          <a:lstStyle>
            <a:lvl1pPr>
              <a:defRPr lang="hr-HR" sz="6000" b="1" dirty="0" smtClean="0">
                <a:solidFill>
                  <a:srgbClr val="D1000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2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BCD5E0-D737-4C54-A9A6-C4B8EB8281F9}" type="datetime1">
              <a:rPr lang="hr-HR"/>
              <a:pPr>
                <a:defRPr/>
              </a:pPr>
              <a:t>5.3.2014</a:t>
            </a:fld>
            <a:endParaRPr lang="hr-HR" dirty="0"/>
          </a:p>
        </p:txBody>
      </p:sp>
      <p:sp>
        <p:nvSpPr>
          <p:cNvPr id="2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CBA0B-1CFD-4CF7-9562-C59B2CCAB27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00240"/>
            <a:ext cx="7543800" cy="4095760"/>
          </a:xfrm>
        </p:spPr>
        <p:txBody>
          <a:bodyPr/>
          <a:lstStyle>
            <a:lvl1pPr marL="342900" indent="-342900">
              <a:buClr>
                <a:srgbClr val="A50021"/>
              </a:buClr>
              <a:buSzPct val="80000"/>
              <a:buFontTx/>
              <a:buBlip>
                <a:blip r:embed="rId2"/>
              </a:buBlip>
              <a:defRPr sz="2800" baseline="0"/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buFontTx/>
              <a:buBlip>
                <a:blip r:embed="rId2"/>
              </a:buBlip>
              <a:defRPr sz="2000" baseline="0"/>
            </a:lvl3pPr>
            <a:lvl4pPr>
              <a:buFontTx/>
              <a:buBlip>
                <a:blip r:embed="rId2"/>
              </a:buBlip>
              <a:defRPr sz="1800" baseline="0"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1071538" y="785794"/>
            <a:ext cx="7543800" cy="857256"/>
          </a:xfrm>
        </p:spPr>
        <p:txBody>
          <a:bodyPr anchor="ctr"/>
          <a:lstStyle>
            <a:lvl1pPr marL="342900" indent="-3429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0000"/>
              <a:buFont typeface="Arial" pitchFamily="34" charset="0"/>
              <a:buNone/>
              <a:defRPr lang="hr-HR" sz="2800" b="0" dirty="0" smtClean="0">
                <a:solidFill>
                  <a:srgbClr val="D1000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Console" pitchFamily="49" charset="0"/>
                <a:ea typeface="+mj-ea"/>
                <a:cs typeface="+mj-cs"/>
              </a:defRPr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buFontTx/>
              <a:buBlip>
                <a:blip r:embed="rId2"/>
              </a:buBlip>
              <a:defRPr sz="2000" baseline="0"/>
            </a:lvl3pPr>
            <a:lvl4pPr>
              <a:buFontTx/>
              <a:buBlip>
                <a:blip r:embed="rId2"/>
              </a:buBlip>
              <a:defRPr sz="1800" baseline="0"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186B2-94E8-4999-8E2C-896862AF0D05}" type="datetime1">
              <a:rPr lang="hr-HR"/>
              <a:pPr>
                <a:defRPr/>
              </a:pPr>
              <a:t>5.3.2014</a:t>
            </a:fld>
            <a:endParaRPr lang="hr-HR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F6463-BD82-4A3E-AEF5-B741BB88038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66800" y="2000240"/>
            <a:ext cx="7543800" cy="4095760"/>
          </a:xfrm>
        </p:spPr>
        <p:txBody>
          <a:bodyPr/>
          <a:lstStyle>
            <a:lvl1pPr marL="342900" indent="-342900">
              <a:buClr>
                <a:srgbClr val="A50021"/>
              </a:buClr>
              <a:buSzPct val="80000"/>
              <a:buFontTx/>
              <a:buBlip>
                <a:blip r:embed="rId2"/>
              </a:buBlip>
              <a:defRPr sz="2800" baseline="0">
                <a:latin typeface="Arial" pitchFamily="34" charset="0"/>
                <a:cs typeface="Arial" pitchFamily="34" charset="0"/>
              </a:defRPr>
            </a:lvl1pPr>
            <a:lvl2pPr>
              <a:buClr>
                <a:srgbClr val="FF0000"/>
              </a:buClr>
              <a:buFontTx/>
              <a:buBlip>
                <a:blip r:embed="rId2"/>
              </a:buBlip>
              <a:defRPr sz="2400">
                <a:latin typeface="Arial" pitchFamily="34" charset="0"/>
                <a:cs typeface="Arial" pitchFamily="34" charset="0"/>
              </a:defRPr>
            </a:lvl2pPr>
            <a:lvl3pPr>
              <a:buClr>
                <a:srgbClr val="FF0000"/>
              </a:buClr>
              <a:buFontTx/>
              <a:buBlip>
                <a:blip r:embed="rId2"/>
              </a:buBlip>
              <a:defRPr lang="en-US" sz="2000" baseline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defRPr>
            </a:lvl3pPr>
            <a:lvl4pPr>
              <a:buClr>
                <a:srgbClr val="FF0000"/>
              </a:buClr>
              <a:buFontTx/>
              <a:buBlip>
                <a:blip r:embed="rId2"/>
              </a:buBlip>
              <a:defRPr sz="1800" baseline="0">
                <a:latin typeface="Arial" pitchFamily="34" charset="0"/>
                <a:cs typeface="Arial" pitchFamily="34" charset="0"/>
              </a:defRPr>
            </a:lvl4pPr>
            <a:lvl5pPr>
              <a:buClr>
                <a:srgbClr val="FF0000"/>
              </a:buClr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1071538" y="785794"/>
            <a:ext cx="7543800" cy="857256"/>
          </a:xfrm>
        </p:spPr>
        <p:txBody>
          <a:bodyPr anchor="ctr"/>
          <a:lstStyle>
            <a:lvl1pPr marL="342900" indent="-3429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0000"/>
              <a:buFont typeface="Arial" pitchFamily="34" charset="0"/>
              <a:buNone/>
              <a:defRPr lang="hr-HR" sz="2800" b="0" dirty="0" smtClean="0">
                <a:solidFill>
                  <a:srgbClr val="D1000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Console" pitchFamily="49" charset="0"/>
                <a:ea typeface="+mj-ea"/>
                <a:cs typeface="+mj-cs"/>
              </a:defRPr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buFontTx/>
              <a:buBlip>
                <a:blip r:embed="rId2"/>
              </a:buBlip>
              <a:defRPr sz="2000" baseline="0"/>
            </a:lvl3pPr>
            <a:lvl4pPr>
              <a:buFontTx/>
              <a:buBlip>
                <a:blip r:embed="rId2"/>
              </a:buBlip>
              <a:defRPr sz="1800" baseline="0"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59269-DD26-4BC2-BBDE-B96ACE3C599C}" type="datetime1">
              <a:rPr lang="hr-HR"/>
              <a:pPr>
                <a:defRPr/>
              </a:pPr>
              <a:t>5.3.2014</a:t>
            </a:fld>
            <a:endParaRPr lang="hr-HR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2C9B9-3935-457E-99B2-FEBB7BB2712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66800" y="2000240"/>
            <a:ext cx="7543800" cy="4095760"/>
          </a:xfrm>
        </p:spPr>
        <p:txBody>
          <a:bodyPr/>
          <a:lstStyle>
            <a:lvl1pPr marL="342900" indent="-342900">
              <a:buClr>
                <a:srgbClr val="A50021"/>
              </a:buClr>
              <a:buSzPct val="80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noProof="0" dirty="0" smtClean="0"/>
              <a:t>Click icon to add chart</a:t>
            </a:r>
            <a:endParaRPr lang="hr-HR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1071538" y="785794"/>
            <a:ext cx="7543800" cy="857256"/>
          </a:xfrm>
        </p:spPr>
        <p:txBody>
          <a:bodyPr anchor="ctr"/>
          <a:lstStyle>
            <a:lvl1pPr marL="342900" indent="-3429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A50021"/>
              </a:buClr>
              <a:buSzPct val="80000"/>
              <a:buFont typeface="Arial" pitchFamily="34" charset="0"/>
              <a:buNone/>
              <a:defRPr lang="hr-HR" sz="2800" b="0" dirty="0" smtClean="0">
                <a:solidFill>
                  <a:srgbClr val="D1000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Console" pitchFamily="49" charset="0"/>
                <a:ea typeface="+mj-ea"/>
                <a:cs typeface="+mj-cs"/>
              </a:defRPr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buFontTx/>
              <a:buBlip>
                <a:blip r:embed="rId2"/>
              </a:buBlip>
              <a:defRPr sz="2000" baseline="0"/>
            </a:lvl3pPr>
            <a:lvl4pPr>
              <a:buFontTx/>
              <a:buBlip>
                <a:blip r:embed="rId2"/>
              </a:buBlip>
              <a:defRPr sz="1800" baseline="0"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C6D8B-86F5-449B-A865-E7713373E9E6}" type="datetime1">
              <a:rPr lang="hr-HR"/>
              <a:pPr>
                <a:defRPr/>
              </a:pPr>
              <a:t>5.3.2014</a:t>
            </a:fld>
            <a:endParaRPr lang="hr-HR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E920C-D3E8-494F-A942-BD5FBD87AF5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4000" cy="6851650"/>
            <a:chOff x="0" y="4"/>
            <a:chExt cx="5760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60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/>
              </a:pPr>
              <a:endParaRPr lang="hr-HR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/>
              </a:pPr>
              <a:endParaRPr lang="hr-HR"/>
            </a:p>
          </p:txBody>
        </p:sp>
        <p:grpSp>
          <p:nvGrpSpPr>
            <p:cNvPr id="1043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</p:grpSp>
      </p:grp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r-HR" dirty="0" err="1" smtClean="0"/>
              <a:t>Ariel</a:t>
            </a:r>
            <a:r>
              <a:rPr lang="hr-HR" dirty="0" smtClean="0"/>
              <a:t> 28</a:t>
            </a:r>
          </a:p>
          <a:p>
            <a:pPr lvl="1"/>
            <a:r>
              <a:rPr lang="hr-HR" dirty="0" err="1" smtClean="0"/>
              <a:t>Ariel</a:t>
            </a:r>
            <a:r>
              <a:rPr lang="hr-HR" dirty="0" smtClean="0"/>
              <a:t> 24</a:t>
            </a:r>
          </a:p>
          <a:p>
            <a:pPr lvl="2"/>
            <a:r>
              <a:rPr lang="hr-HR" dirty="0" err="1" smtClean="0"/>
              <a:t>Ariel</a:t>
            </a:r>
            <a:r>
              <a:rPr lang="hr-HR" dirty="0" smtClean="0"/>
              <a:t> 20</a:t>
            </a:r>
          </a:p>
          <a:p>
            <a:pPr lvl="3"/>
            <a:r>
              <a:rPr lang="hr-HR" dirty="0" err="1" smtClean="0"/>
              <a:t>Ariel</a:t>
            </a:r>
            <a:r>
              <a:rPr lang="hr-HR" dirty="0" smtClean="0"/>
              <a:t> 18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00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51C80D25-E6C9-41A7-AFE2-12657A4D7FDF}" type="datetime1">
              <a:rPr lang="hr-HR"/>
              <a:pPr>
                <a:defRPr/>
              </a:pPr>
              <a:t>5.3.2014</a:t>
            </a:fld>
            <a:endParaRPr lang="hr-HR" dirty="0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E35D4F1F-4801-4FCC-B9A3-2A233414704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grpSp>
        <p:nvGrpSpPr>
          <p:cNvPr id="1031" name="Group 4"/>
          <p:cNvGrpSpPr>
            <a:grpSpLocks/>
          </p:cNvGrpSpPr>
          <p:nvPr userDrawn="1"/>
        </p:nvGrpSpPr>
        <p:grpSpPr bwMode="auto">
          <a:xfrm>
            <a:off x="-26988" y="0"/>
            <a:ext cx="9170988" cy="647700"/>
            <a:chOff x="-16" y="-2"/>
            <a:chExt cx="5777" cy="408"/>
          </a:xfrm>
        </p:grpSpPr>
        <p:grpSp>
          <p:nvGrpSpPr>
            <p:cNvPr id="1033" name="Group 5"/>
            <p:cNvGrpSpPr>
              <a:grpSpLocks/>
            </p:cNvGrpSpPr>
            <p:nvPr/>
          </p:nvGrpSpPr>
          <p:grpSpPr bwMode="auto">
            <a:xfrm>
              <a:off x="-16" y="0"/>
              <a:ext cx="5777" cy="406"/>
              <a:chOff x="1417" y="9585"/>
              <a:chExt cx="8769" cy="1055"/>
            </a:xfrm>
          </p:grpSpPr>
          <p:grpSp>
            <p:nvGrpSpPr>
              <p:cNvPr id="1035" name="Group 6"/>
              <p:cNvGrpSpPr>
                <a:grpSpLocks/>
              </p:cNvGrpSpPr>
              <p:nvPr/>
            </p:nvGrpSpPr>
            <p:grpSpPr bwMode="auto">
              <a:xfrm>
                <a:off x="1447" y="9585"/>
                <a:ext cx="8739" cy="1055"/>
                <a:chOff x="1428" y="5045"/>
                <a:chExt cx="8739" cy="1055"/>
              </a:xfrm>
            </p:grpSpPr>
            <p:sp>
              <p:nvSpPr>
                <p:cNvPr id="26" name="Rectangle 7"/>
                <p:cNvSpPr>
                  <a:spLocks noChangeArrowheads="1"/>
                </p:cNvSpPr>
                <p:nvPr/>
              </p:nvSpPr>
              <p:spPr bwMode="auto">
                <a:xfrm>
                  <a:off x="1428" y="5045"/>
                  <a:ext cx="8734" cy="340"/>
                </a:xfrm>
                <a:prstGeom prst="rect">
                  <a:avLst/>
                </a:prstGeom>
                <a:solidFill>
                  <a:srgbClr val="7C7F87"/>
                </a:solidFill>
                <a:ln w="9525">
                  <a:solidFill>
                    <a:srgbClr val="7C7F87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itchFamily="2" charset="2"/>
                    <a:buChar char="n"/>
                    <a:defRPr/>
                  </a:pPr>
                  <a:endParaRPr lang="hr-HR"/>
                </a:p>
              </p:txBody>
            </p:sp>
            <p:sp>
              <p:nvSpPr>
                <p:cNvPr id="27" name="Rectangle 8"/>
                <p:cNvSpPr>
                  <a:spLocks noChangeArrowheads="1"/>
                </p:cNvSpPr>
                <p:nvPr/>
              </p:nvSpPr>
              <p:spPr bwMode="auto">
                <a:xfrm>
                  <a:off x="1431" y="5406"/>
                  <a:ext cx="8736" cy="340"/>
                </a:xfrm>
                <a:prstGeom prst="rect">
                  <a:avLst/>
                </a:prstGeom>
                <a:solidFill>
                  <a:srgbClr val="D1000E"/>
                </a:solidFill>
                <a:ln w="9525">
                  <a:solidFill>
                    <a:srgbClr val="D1000E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itchFamily="2" charset="2"/>
                    <a:buChar char="n"/>
                    <a:defRPr/>
                  </a:pPr>
                  <a:endParaRPr lang="hr-HR"/>
                </a:p>
              </p:txBody>
            </p:sp>
            <p:sp>
              <p:nvSpPr>
                <p:cNvPr id="28" name="Rectangle 9"/>
                <p:cNvSpPr>
                  <a:spLocks noChangeArrowheads="1"/>
                </p:cNvSpPr>
                <p:nvPr/>
              </p:nvSpPr>
              <p:spPr bwMode="auto">
                <a:xfrm>
                  <a:off x="1428" y="5760"/>
                  <a:ext cx="8734" cy="340"/>
                </a:xfrm>
                <a:prstGeom prst="rect">
                  <a:avLst/>
                </a:prstGeom>
                <a:solidFill>
                  <a:srgbClr val="BCBCBC"/>
                </a:solidFill>
                <a:ln w="9525">
                  <a:solidFill>
                    <a:srgbClr val="BCBCBC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itchFamily="2" charset="2"/>
                    <a:buChar char="n"/>
                    <a:defRPr/>
                  </a:pPr>
                  <a:endParaRPr lang="hr-HR"/>
                </a:p>
              </p:txBody>
            </p:sp>
          </p:grpSp>
          <p:sp>
            <p:nvSpPr>
              <p:cNvPr id="24" name="Line 10"/>
              <p:cNvSpPr>
                <a:spLocks noChangeShapeType="1"/>
              </p:cNvSpPr>
              <p:nvPr/>
            </p:nvSpPr>
            <p:spPr bwMode="auto">
              <a:xfrm>
                <a:off x="1417" y="9941"/>
                <a:ext cx="8758" cy="0"/>
              </a:xfrm>
              <a:prstGeom prst="line">
                <a:avLst/>
              </a:prstGeom>
              <a:noFill/>
              <a:ln w="254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 dirty="0"/>
              </a:p>
            </p:txBody>
          </p:sp>
          <p:sp>
            <p:nvSpPr>
              <p:cNvPr id="25" name="Line 11"/>
              <p:cNvSpPr>
                <a:spLocks noChangeShapeType="1"/>
              </p:cNvSpPr>
              <p:nvPr/>
            </p:nvSpPr>
            <p:spPr bwMode="auto">
              <a:xfrm>
                <a:off x="1425" y="10284"/>
                <a:ext cx="8760" cy="0"/>
              </a:xfrm>
              <a:prstGeom prst="line">
                <a:avLst/>
              </a:prstGeom>
              <a:noFill/>
              <a:ln w="254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hr-HR"/>
              </a:p>
            </p:txBody>
          </p:sp>
        </p:grpSp>
        <p:pic>
          <p:nvPicPr>
            <p:cNvPr id="1034" name="Picture 12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1" y="-2"/>
              <a:ext cx="539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9" name="TextBox 28"/>
          <p:cNvSpPr txBox="1"/>
          <p:nvPr userDrawn="1"/>
        </p:nvSpPr>
        <p:spPr>
          <a:xfrm>
            <a:off x="1285875" y="130175"/>
            <a:ext cx="65722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hr-HR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Hrvatski zavod za zapošljavanje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3" r:id="rId2"/>
    <p:sldLayoutId id="2147483652" r:id="rId3"/>
    <p:sldLayoutId id="2147483651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80000"/>
        <a:buBlip>
          <a:blip r:embed="rId7"/>
        </a:buBlip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Blip>
          <a:blip r:embed="rId7"/>
        </a:buBlip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4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25000"/>
        <a:buBlip>
          <a:blip r:embed="rId7"/>
        </a:buBlip>
        <a:defRPr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gif"/><Relationship Id="rId5" Type="http://schemas.openxmlformats.org/officeDocument/2006/relationships/hyperlink" Target="http://www.hzz.hr/" TargetMode="External"/><Relationship Id="rId4" Type="http://schemas.openxmlformats.org/officeDocument/2006/relationships/hyperlink" Target="mailto:hzz@hzz.h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tatistika.hzz.h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urzarada.hzz.h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viguide.net/croatian/home.asp?lang=385&amp;SPage=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zz.hr/UserDocsImages/preporuke_13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sok.hr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" name="Rectangle 41"/>
          <p:cNvSpPr>
            <a:spLocks noChangeArrowheads="1"/>
          </p:cNvSpPr>
          <p:nvPr/>
        </p:nvSpPr>
        <p:spPr bwMode="auto">
          <a:xfrm>
            <a:off x="1163638" y="1341438"/>
            <a:ext cx="755015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hr-HR" sz="32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US" dirty="0" err="1">
                <a:solidFill>
                  <a:srgbClr val="D1000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Experi</a:t>
            </a:r>
            <a:r>
              <a:rPr lang="hr-HR" dirty="0">
                <a:solidFill>
                  <a:srgbClr val="D1000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e</a:t>
            </a:r>
            <a:r>
              <a:rPr lang="en-US" dirty="0" err="1">
                <a:solidFill>
                  <a:srgbClr val="D1000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nces</a:t>
            </a:r>
            <a:r>
              <a:rPr lang="en-US" dirty="0">
                <a:solidFill>
                  <a:srgbClr val="D1000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on self-information systems for career guidance </a:t>
            </a:r>
            <a:endParaRPr lang="hr-HR" dirty="0">
              <a:solidFill>
                <a:srgbClr val="D1000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US" dirty="0">
              <a:solidFill>
                <a:srgbClr val="D1000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US" dirty="0">
                <a:solidFill>
                  <a:srgbClr val="D1000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Croatian Employment Service</a:t>
            </a:r>
            <a:endParaRPr lang="hr-HR" dirty="0">
              <a:solidFill>
                <a:srgbClr val="D1000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hr-HR" sz="2000" dirty="0">
              <a:solidFill>
                <a:srgbClr val="D1000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hr-HR" sz="2000" dirty="0">
                <a:solidFill>
                  <a:srgbClr val="D1000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Mirjana Zećirević</a:t>
            </a: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hr-HR" sz="2000" b="1" dirty="0"/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hr-HR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hr-H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Budapest, </a:t>
            </a:r>
            <a:r>
              <a:rPr lang="en-GB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February 2014 </a:t>
            </a:r>
            <a:endParaRPr lang="en-US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hr-HR" sz="24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hr-HR" sz="24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hr-HR" sz="15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en-GB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F8969-C7EB-4B2F-A249-BAF0EE43BF1C}" type="slidenum">
              <a:rPr lang="hr-HR" smtClean="0"/>
              <a:pPr>
                <a:defRPr/>
              </a:pPr>
              <a:t>1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ZZ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0663" y="908050"/>
            <a:ext cx="1081087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4"/>
          <p:cNvSpPr txBox="1">
            <a:spLocks noChangeArrowheads="1"/>
          </p:cNvSpPr>
          <p:nvPr/>
        </p:nvSpPr>
        <p:spPr bwMode="auto">
          <a:xfrm>
            <a:off x="1214438" y="1989138"/>
            <a:ext cx="6929437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hr-HR" sz="1900" b="1">
                <a:solidFill>
                  <a:schemeClr val="tx1"/>
                </a:solidFill>
              </a:rPr>
              <a:t>HRVATSKI ZAVOD ZA ZAPOŠLJAVANJE</a:t>
            </a: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</a:pPr>
            <a:endParaRPr lang="hr-HR" sz="1900" b="1">
              <a:solidFill>
                <a:schemeClr val="tx1"/>
              </a:solidFill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hr-HR" sz="1400">
                <a:solidFill>
                  <a:schemeClr val="tx1"/>
                </a:solidFill>
              </a:rPr>
              <a:t>Radnička cesta 1</a:t>
            </a: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hr-HR" sz="1400">
                <a:solidFill>
                  <a:schemeClr val="tx1"/>
                </a:solidFill>
              </a:rPr>
              <a:t>10000 Zagreb</a:t>
            </a: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</a:pPr>
            <a:endParaRPr lang="hr-HR" sz="1400">
              <a:solidFill>
                <a:schemeClr val="tx1"/>
              </a:solidFill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hr-HR" sz="1400">
                <a:solidFill>
                  <a:schemeClr val="tx1"/>
                </a:solidFill>
              </a:rPr>
              <a:t>+385-1-6126-000</a:t>
            </a: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hr-HR" sz="1400">
                <a:solidFill>
                  <a:schemeClr val="tx1"/>
                </a:solidFill>
              </a:rPr>
              <a:t>+385-1-6126-038</a:t>
            </a: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hr-HR" sz="1400" b="1">
                <a:solidFill>
                  <a:schemeClr val="tx1"/>
                </a:solidFill>
                <a:hlinkClick r:id="rId4"/>
              </a:rPr>
              <a:t>hzz@hzz.hr</a:t>
            </a:r>
            <a:r>
              <a:rPr lang="hr-HR" sz="1400" b="1">
                <a:solidFill>
                  <a:schemeClr val="tx1"/>
                </a:solidFill>
              </a:rPr>
              <a:t>  </a:t>
            </a:r>
            <a:r>
              <a:rPr lang="hr-HR" sz="1400" b="1" baseline="-25000">
                <a:solidFill>
                  <a:schemeClr val="tx1"/>
                </a:solidFill>
              </a:rPr>
              <a:t>***</a:t>
            </a:r>
            <a:r>
              <a:rPr lang="hr-HR" sz="1400" b="1">
                <a:solidFill>
                  <a:schemeClr val="tx1"/>
                </a:solidFill>
              </a:rPr>
              <a:t>  </a:t>
            </a:r>
            <a:r>
              <a:rPr lang="hr-HR" sz="1400" b="1">
                <a:hlinkClick r:id="rId5"/>
              </a:rPr>
              <a:t>www.hzz.hr</a:t>
            </a:r>
            <a:r>
              <a:rPr lang="hr-HR" sz="1400" b="1"/>
              <a:t> </a:t>
            </a: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</a:pPr>
            <a:endParaRPr lang="hr-HR" sz="2000" b="1"/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en-GB" b="1">
                <a:solidFill>
                  <a:schemeClr val="tx1"/>
                </a:solidFill>
              </a:rPr>
              <a:t>Thank you for listening!</a:t>
            </a:r>
          </a:p>
        </p:txBody>
      </p:sp>
      <p:sp>
        <p:nvSpPr>
          <p:cNvPr id="6" name="Rectangle 10"/>
          <p:cNvSpPr>
            <a:spLocks noGrp="1" noChangeAspect="1" noChangeArrowheads="1"/>
          </p:cNvSpPr>
          <p:nvPr isPhoto="1"/>
        </p:nvSpPr>
        <p:spPr bwMode="auto">
          <a:xfrm>
            <a:off x="0" y="5143513"/>
            <a:ext cx="9142417" cy="1714488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 b="-15444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hr-HR">
              <a:latin typeface="Bookman Old Style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41B235EB-67D4-4928-8B13-0EBEB2881AA8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2060575"/>
            <a:ext cx="7753350" cy="4035425"/>
          </a:xfrm>
        </p:spPr>
        <p:txBody>
          <a:bodyPr/>
          <a:lstStyle/>
          <a:p>
            <a:pPr>
              <a:defRPr/>
            </a:pPr>
            <a:endParaRPr lang="hr-HR" sz="1800" dirty="0"/>
          </a:p>
          <a:p>
            <a:pPr>
              <a:defRPr/>
            </a:pPr>
            <a:r>
              <a:rPr lang="hr-HR" sz="1800" b="1" dirty="0" err="1">
                <a:effectLst/>
                <a:latin typeface="Arial" pitchFamily="34" charset="0"/>
                <a:cs typeface="Arial" pitchFamily="34" charset="0"/>
              </a:rPr>
              <a:t>Four</a:t>
            </a:r>
            <a:r>
              <a:rPr lang="en-GB" sz="1800" b="1" dirty="0">
                <a:effectLst/>
                <a:latin typeface="Arial" pitchFamily="34" charset="0"/>
                <a:cs typeface="Arial" pitchFamily="34" charset="0"/>
              </a:rPr>
              <a:t> main trends 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</a:rPr>
              <a:t>identified in relation to the provision of CG services within PES contexts: </a:t>
            </a:r>
          </a:p>
          <a:p>
            <a:pPr marL="0" indent="0">
              <a:buFontTx/>
              <a:buNone/>
              <a:defRPr/>
            </a:pPr>
            <a:endParaRPr lang="en-GB" sz="1800" dirty="0">
              <a:effectLst/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Clr>
                <a:srgbClr val="A50021"/>
              </a:buClr>
              <a:buSzPct val="80000"/>
              <a:defRPr/>
            </a:pPr>
            <a:r>
              <a:rPr lang="en-GB" sz="1800" b="1" dirty="0">
                <a:effectLst/>
                <a:latin typeface="Arial" pitchFamily="34" charset="0"/>
                <a:ea typeface="+mn-ea"/>
                <a:cs typeface="Arial" pitchFamily="34" charset="0"/>
              </a:rPr>
              <a:t>Differentiated</a:t>
            </a:r>
            <a:r>
              <a:rPr lang="en-GB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 service delivery models (</a:t>
            </a:r>
            <a:r>
              <a:rPr lang="en-GB" sz="1800" dirty="0" err="1">
                <a:effectLst/>
                <a:latin typeface="Arial" pitchFamily="34" charset="0"/>
                <a:ea typeface="+mn-ea"/>
                <a:cs typeface="Arial" pitchFamily="34" charset="0"/>
              </a:rPr>
              <a:t>tiering</a:t>
            </a:r>
            <a:r>
              <a:rPr lang="en-GB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 of services )</a:t>
            </a:r>
          </a:p>
          <a:p>
            <a:pPr marL="742950" lvl="2" indent="-342900">
              <a:buClr>
                <a:srgbClr val="A50021"/>
              </a:buClr>
              <a:buSzPct val="80000"/>
              <a:defRPr/>
            </a:pPr>
            <a:r>
              <a:rPr lang="en-GB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Major shift towards </a:t>
            </a:r>
            <a:r>
              <a:rPr lang="en-GB" sz="1800" b="1" dirty="0">
                <a:effectLst/>
                <a:latin typeface="Arial" pitchFamily="34" charset="0"/>
                <a:ea typeface="+mn-ea"/>
                <a:cs typeface="Arial" pitchFamily="34" charset="0"/>
              </a:rPr>
              <a:t>self-help services </a:t>
            </a:r>
            <a:r>
              <a:rPr lang="en-GB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– ICT tools</a:t>
            </a:r>
          </a:p>
          <a:p>
            <a:pPr marL="742950" lvl="2" indent="-342900">
              <a:buClr>
                <a:srgbClr val="A50021"/>
              </a:buClr>
              <a:buSzPct val="80000"/>
              <a:defRPr/>
            </a:pPr>
            <a:r>
              <a:rPr lang="en-GB" sz="1800" b="1" dirty="0">
                <a:effectLst/>
                <a:latin typeface="Arial" pitchFamily="34" charset="0"/>
                <a:ea typeface="+mn-ea"/>
                <a:cs typeface="Arial" pitchFamily="34" charset="0"/>
              </a:rPr>
              <a:t>Decentralisation</a:t>
            </a:r>
            <a:r>
              <a:rPr lang="en-GB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  – greater degrees of autonomy in the organisation of services </a:t>
            </a:r>
          </a:p>
          <a:p>
            <a:pPr marL="742950" lvl="2" indent="-342900">
              <a:buClr>
                <a:srgbClr val="A50021"/>
              </a:buClr>
              <a:buSzPct val="80000"/>
              <a:defRPr/>
            </a:pPr>
            <a:r>
              <a:rPr lang="en-GB" sz="1800" b="1" dirty="0">
                <a:effectLst/>
                <a:latin typeface="Arial" pitchFamily="34" charset="0"/>
                <a:ea typeface="+mn-ea"/>
                <a:cs typeface="Arial" pitchFamily="34" charset="0"/>
              </a:rPr>
              <a:t>Outsourcing </a:t>
            </a:r>
            <a:r>
              <a:rPr lang="en-GB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– collaboration (through partnership agreements), devolution (through outsourcing or even privatisation of specific functions) and/or competition (with private employment agencies)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900113" y="908050"/>
            <a:ext cx="7686675" cy="785813"/>
          </a:xfrm>
        </p:spPr>
        <p:txBody>
          <a:bodyPr/>
          <a:lstStyle/>
          <a:p>
            <a:pPr algn="ctr">
              <a:defRPr/>
            </a:pPr>
            <a:r>
              <a:rPr lang="en-GB" kern="1200">
                <a:latin typeface="Arial" pitchFamily="34" charset="0"/>
                <a:cs typeface="Arial" pitchFamily="34" charset="0"/>
              </a:rPr>
              <a:t>T</a:t>
            </a:r>
            <a:r>
              <a:rPr kern="1200" err="1">
                <a:latin typeface="Arial" pitchFamily="34" charset="0"/>
                <a:cs typeface="Arial" pitchFamily="34" charset="0"/>
              </a:rPr>
              <a:t>rends</a:t>
            </a:r>
            <a:r>
              <a:rPr lang="en-GB" kern="1200">
                <a:latin typeface="Arial" pitchFamily="34" charset="0"/>
                <a:cs typeface="Arial" pitchFamily="34" charset="0"/>
              </a:rPr>
              <a:t> in </a:t>
            </a:r>
            <a:r>
              <a:rPr kern="1200">
                <a:latin typeface="Arial" pitchFamily="34" charset="0"/>
                <a:cs typeface="Arial" pitchFamily="34" charset="0"/>
              </a:rPr>
              <a:t>a </a:t>
            </a:r>
            <a:r>
              <a:rPr lang="en-GB" kern="1200">
                <a:latin typeface="Arial" pitchFamily="34" charset="0"/>
                <a:cs typeface="Arial" pitchFamily="34" charset="0"/>
              </a:rPr>
              <a:t>provision of lifelong</a:t>
            </a:r>
            <a:br>
              <a:rPr lang="en-GB" kern="1200">
                <a:latin typeface="Arial" pitchFamily="34" charset="0"/>
                <a:cs typeface="Arial" pitchFamily="34" charset="0"/>
              </a:rPr>
            </a:br>
            <a:r>
              <a:rPr lang="en-GB" kern="1200">
                <a:latin typeface="Arial" pitchFamily="34" charset="0"/>
                <a:cs typeface="Arial" pitchFamily="34" charset="0"/>
              </a:rPr>
              <a:t>career guidance</a:t>
            </a:r>
            <a:r>
              <a:rPr kern="1200">
                <a:latin typeface="Arial" pitchFamily="34" charset="0"/>
                <a:cs typeface="Arial" pitchFamily="34" charset="0"/>
              </a:rPr>
              <a:t> </a:t>
            </a:r>
            <a:r>
              <a:rPr kern="1200" err="1">
                <a:latin typeface="Arial" pitchFamily="34" charset="0"/>
                <a:cs typeface="Arial" pitchFamily="34" charset="0"/>
              </a:rPr>
              <a:t>services</a:t>
            </a:r>
            <a:r>
              <a:rPr lang="en-GB" kern="1200">
                <a:latin typeface="Arial" pitchFamily="34" charset="0"/>
                <a:cs typeface="Arial" pitchFamily="34" charset="0"/>
              </a:rPr>
              <a:t> (ELGPN, 2011)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C60D3E-E677-4882-8E05-291F017791A6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755650" y="1916113"/>
            <a:ext cx="4392613" cy="460851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sz="1800" b="1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Differentiated</a:t>
            </a:r>
            <a:r>
              <a:rPr lang="en-GB" sz="18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service delivery models</a:t>
            </a:r>
            <a:endParaRPr lang="hr-HR" sz="1800" b="1" dirty="0" smtClean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en-GB" sz="1800" kern="1200" dirty="0" smtClean="0">
              <a:solidFill>
                <a:srgbClr val="C00000"/>
              </a:solidFill>
              <a:effectLst/>
              <a:latin typeface="Arial" pitchFamily="34" charset="0"/>
              <a:ea typeface="+mj-ea"/>
              <a:cs typeface="Arial" pitchFamily="34" charset="0"/>
            </a:endParaRPr>
          </a:p>
          <a:p>
            <a:pPr>
              <a:defRPr/>
            </a:pP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General 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</a:rPr>
              <a:t>principle: 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tiring 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</a:rPr>
              <a:t>of services 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-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complexity 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</a:rPr>
              <a:t>of services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in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line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to the 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</a:rPr>
              <a:t>identified needs of 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users</a:t>
            </a:r>
            <a:endParaRPr lang="hr-HR" sz="1800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hr-HR" sz="1800" dirty="0" err="1">
                <a:effectLst/>
                <a:latin typeface="Arial" pitchFamily="34" charset="0"/>
                <a:cs typeface="Arial" pitchFamily="34" charset="0"/>
              </a:rPr>
              <a:t>Multi</a:t>
            </a:r>
            <a:r>
              <a:rPr lang="hr-HR" sz="18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>
                <a:effectLst/>
                <a:latin typeface="Arial" pitchFamily="34" charset="0"/>
                <a:cs typeface="Arial" pitchFamily="34" charset="0"/>
              </a:rPr>
              <a:t>chanell</a:t>
            </a:r>
            <a:r>
              <a:rPr lang="hr-HR" sz="18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>
                <a:effectLst/>
                <a:latin typeface="Arial" pitchFamily="34" charset="0"/>
                <a:cs typeface="Arial" pitchFamily="34" charset="0"/>
              </a:rPr>
              <a:t>management</a:t>
            </a:r>
            <a:r>
              <a:rPr lang="hr-HR" sz="1800" dirty="0">
                <a:effectLst/>
                <a:latin typeface="Arial" pitchFamily="34" charset="0"/>
                <a:cs typeface="Arial" pitchFamily="34" charset="0"/>
              </a:rPr>
              <a:t> -(MCM)</a:t>
            </a:r>
          </a:p>
          <a:p>
            <a:pPr marL="0" indent="0">
              <a:buFontTx/>
              <a:buNone/>
              <a:defRPr/>
            </a:pPr>
            <a:r>
              <a:rPr lang="hr-HR" sz="1800" dirty="0">
                <a:effectLst/>
                <a:latin typeface="Arial" pitchFamily="34" charset="0"/>
                <a:cs typeface="Arial" pitchFamily="34" charset="0"/>
              </a:rPr>
              <a:t>      e-mail, </a:t>
            </a:r>
            <a:r>
              <a:rPr lang="hr-HR" sz="1800" dirty="0" err="1">
                <a:effectLst/>
                <a:latin typeface="Arial" pitchFamily="34" charset="0"/>
                <a:cs typeface="Arial" pitchFamily="34" charset="0"/>
              </a:rPr>
              <a:t>phone</a:t>
            </a:r>
            <a:r>
              <a:rPr lang="hr-HR" sz="1800" dirty="0">
                <a:effectLst/>
                <a:latin typeface="Arial" pitchFamily="34" charset="0"/>
                <a:cs typeface="Arial" pitchFamily="34" charset="0"/>
              </a:rPr>
              <a:t>, SMS</a:t>
            </a:r>
          </a:p>
          <a:p>
            <a:pPr>
              <a:defRPr/>
            </a:pP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lang="hr-HR" sz="1800" dirty="0" err="1">
                <a:effectLst/>
                <a:latin typeface="Arial" pitchFamily="34" charset="0"/>
                <a:cs typeface="Arial" pitchFamily="34" charset="0"/>
              </a:rPr>
              <a:t>Self</a:t>
            </a:r>
            <a:r>
              <a:rPr lang="hr-HR" sz="1800" dirty="0">
                <a:effectLst/>
                <a:latin typeface="Arial" pitchFamily="34" charset="0"/>
                <a:cs typeface="Arial" pitchFamily="34" charset="0"/>
              </a:rPr>
              <a:t>) </a:t>
            </a:r>
            <a:r>
              <a:rPr lang="hr-HR" sz="1800" dirty="0" err="1">
                <a:effectLst/>
                <a:latin typeface="Arial" pitchFamily="34" charset="0"/>
                <a:cs typeface="Arial" pitchFamily="34" charset="0"/>
              </a:rPr>
              <a:t>assessment</a:t>
            </a:r>
            <a:r>
              <a:rPr lang="hr-HR" sz="1800" dirty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tools</a:t>
            </a:r>
            <a:endParaRPr lang="hr-HR" sz="1800" dirty="0" smtClean="0">
              <a:effectLst/>
              <a:latin typeface="Arial" pitchFamily="34" charset="0"/>
              <a:cs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hr-HR" sz="1800" dirty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hr-HR" sz="1800" i="1" dirty="0" err="1" smtClean="0">
                <a:latin typeface="Arial" pitchFamily="34" charset="0"/>
                <a:cs typeface="Arial" pitchFamily="34" charset="0"/>
              </a:rPr>
              <a:t>Statistics</a:t>
            </a:r>
            <a:r>
              <a:rPr lang="hr-HR" sz="1800" i="1" dirty="0" smtClean="0">
                <a:latin typeface="Arial" pitchFamily="34" charset="0"/>
                <a:cs typeface="Arial" pitchFamily="34" charset="0"/>
              </a:rPr>
              <a:t> on-</a:t>
            </a:r>
            <a:r>
              <a:rPr lang="hr-HR" sz="1800" i="1" dirty="0" err="1" smtClean="0">
                <a:latin typeface="Arial" pitchFamily="34" charset="0"/>
                <a:cs typeface="Arial" pitchFamily="34" charset="0"/>
              </a:rPr>
              <a:t>line</a:t>
            </a:r>
            <a:endParaRPr lang="hr-HR" sz="1800" i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FontTx/>
              <a:buNone/>
              <a:defRPr/>
            </a:pPr>
            <a:r>
              <a:rPr lang="hr-HR" sz="1800" i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hr-HR" sz="1800" i="1" dirty="0" smtClean="0">
                <a:latin typeface="Arial" pitchFamily="34" charset="0"/>
                <a:cs typeface="Arial" pitchFamily="34" charset="0"/>
                <a:hlinkClick r:id="rId3"/>
              </a:rPr>
              <a:t>http</a:t>
            </a:r>
            <a:r>
              <a:rPr lang="hr-HR" sz="1800" i="1" dirty="0">
                <a:latin typeface="Arial" pitchFamily="34" charset="0"/>
                <a:cs typeface="Arial" pitchFamily="34" charset="0"/>
                <a:hlinkClick r:id="rId3"/>
              </a:rPr>
              <a:t>://</a:t>
            </a:r>
            <a:r>
              <a:rPr lang="hr-HR" sz="1800" i="1" dirty="0" smtClean="0">
                <a:latin typeface="Arial" pitchFamily="34" charset="0"/>
                <a:cs typeface="Arial" pitchFamily="34" charset="0"/>
                <a:hlinkClick r:id="rId3"/>
              </a:rPr>
              <a:t>statistika.hzz.hr</a:t>
            </a:r>
            <a:endParaRPr lang="hr-HR" sz="1800" i="1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hr-HR" sz="1800" i="1" dirty="0" smtClean="0">
                <a:latin typeface="Arial" pitchFamily="34" charset="0"/>
                <a:cs typeface="Arial" pitchFamily="34" charset="0"/>
              </a:rPr>
              <a:t>Labour exchange (Burza rada)</a:t>
            </a:r>
            <a:r>
              <a:rPr lang="hr-HR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FontTx/>
              <a:buNone/>
              <a:defRPr/>
            </a:pPr>
            <a:r>
              <a:rPr lang="hr-H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smtClean="0">
                <a:latin typeface="Arial" pitchFamily="34" charset="0"/>
                <a:cs typeface="Arial" pitchFamily="34" charset="0"/>
              </a:rPr>
              <a:t>     108.120 </a:t>
            </a:r>
            <a:r>
              <a:rPr lang="hr-HR" sz="1800" dirty="0" err="1" smtClean="0">
                <a:latin typeface="Arial" pitchFamily="34" charset="0"/>
                <a:cs typeface="Arial" pitchFamily="34" charset="0"/>
              </a:rPr>
              <a:t>users</a:t>
            </a:r>
            <a:r>
              <a:rPr lang="hr-HR" sz="1800" dirty="0" smtClean="0">
                <a:latin typeface="Arial" pitchFamily="34" charset="0"/>
                <a:cs typeface="Arial" pitchFamily="34" charset="0"/>
              </a:rPr>
              <a:t>; 43.896 </a:t>
            </a:r>
            <a:r>
              <a:rPr lang="hr-HR" sz="1800" dirty="0" err="1" smtClean="0">
                <a:latin typeface="Arial" pitchFamily="34" charset="0"/>
                <a:cs typeface="Arial" pitchFamily="34" charset="0"/>
              </a:rPr>
              <a:t>CVs</a:t>
            </a:r>
            <a:endParaRPr lang="hr-HR" sz="18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FontTx/>
              <a:buNone/>
              <a:defRPr/>
            </a:pPr>
            <a:r>
              <a:rPr lang="hr-HR" sz="1800" dirty="0" smtClean="0">
                <a:latin typeface="Arial" pitchFamily="34" charset="0"/>
                <a:cs typeface="Arial" pitchFamily="34" charset="0"/>
                <a:hlinkClick r:id="rId4"/>
              </a:rPr>
              <a:t>http</a:t>
            </a:r>
            <a:r>
              <a:rPr lang="hr-HR" sz="1800" dirty="0">
                <a:latin typeface="Arial" pitchFamily="34" charset="0"/>
                <a:cs typeface="Arial" pitchFamily="34" charset="0"/>
                <a:hlinkClick r:id="rId4"/>
              </a:rPr>
              <a:t>://</a:t>
            </a:r>
            <a:r>
              <a:rPr lang="hr-HR" sz="1800" dirty="0" smtClean="0">
                <a:latin typeface="Arial" pitchFamily="34" charset="0"/>
                <a:cs typeface="Arial" pitchFamily="34" charset="0"/>
                <a:hlinkClick r:id="rId4"/>
              </a:rPr>
              <a:t>burzarada.hzz.hr</a:t>
            </a:r>
            <a:endParaRPr lang="hr-HR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hr-HR" sz="1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hr-HR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3"/>
          </p:nvPr>
        </p:nvSpPr>
        <p:spPr>
          <a:xfrm>
            <a:off x="755650" y="785813"/>
            <a:ext cx="8208963" cy="85725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n-GB" kern="1200">
                <a:latin typeface="Arial" pitchFamily="34" charset="0"/>
                <a:cs typeface="Arial" pitchFamily="34" charset="0"/>
              </a:rPr>
              <a:t>Lifelong career guidance in</a:t>
            </a:r>
            <a:r>
              <a:rPr kern="1200">
                <a:latin typeface="Arial" pitchFamily="34" charset="0"/>
                <a:cs typeface="Arial" pitchFamily="34" charset="0"/>
              </a:rPr>
              <a:t> the</a:t>
            </a:r>
            <a:r>
              <a:rPr lang="en-GB" kern="120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90000"/>
              </a:lnSpc>
              <a:defRPr/>
            </a:pPr>
            <a:r>
              <a:rPr lang="en-GB" kern="1200">
                <a:latin typeface="Arial" pitchFamily="34" charset="0"/>
                <a:cs typeface="Arial" pitchFamily="34" charset="0"/>
              </a:rPr>
              <a:t>Croatian Employment Service context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8A63D459-12F1-4C35-A3B1-25151E3A0A8C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  <p:sp>
        <p:nvSpPr>
          <p:cNvPr id="12292" name="Jednakokračni trokut 4"/>
          <p:cNvSpPr>
            <a:spLocks noChangeArrowheads="1"/>
          </p:cNvSpPr>
          <p:nvPr/>
        </p:nvSpPr>
        <p:spPr bwMode="auto">
          <a:xfrm rot="10800000">
            <a:off x="5435600" y="3068638"/>
            <a:ext cx="3384550" cy="3168650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hu-HU"/>
          </a:p>
        </p:txBody>
      </p:sp>
      <p:cxnSp>
        <p:nvCxnSpPr>
          <p:cNvPr id="12293" name="Ravni poveznik 6"/>
          <p:cNvCxnSpPr>
            <a:cxnSpLocks noChangeShapeType="1"/>
          </p:cNvCxnSpPr>
          <p:nvPr/>
        </p:nvCxnSpPr>
        <p:spPr bwMode="auto">
          <a:xfrm>
            <a:off x="5435600" y="3644900"/>
            <a:ext cx="33845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294" name="Ravni poveznik 7"/>
          <p:cNvCxnSpPr>
            <a:cxnSpLocks noChangeShapeType="1"/>
          </p:cNvCxnSpPr>
          <p:nvPr/>
        </p:nvCxnSpPr>
        <p:spPr bwMode="auto">
          <a:xfrm>
            <a:off x="6011863" y="4581525"/>
            <a:ext cx="22320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2295" name="TekstniOkvir 11"/>
          <p:cNvSpPr txBox="1">
            <a:spLocks noChangeArrowheads="1"/>
          </p:cNvSpPr>
          <p:nvPr/>
        </p:nvSpPr>
        <p:spPr bwMode="auto">
          <a:xfrm>
            <a:off x="5651500" y="2924175"/>
            <a:ext cx="3024188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1800">
              <a:solidFill>
                <a:srgbClr val="C00000"/>
              </a:solidFill>
            </a:endParaRPr>
          </a:p>
          <a:p>
            <a:pPr algn="ctr"/>
            <a:r>
              <a:rPr lang="en-GB" sz="1800">
                <a:solidFill>
                  <a:srgbClr val="C00000"/>
                </a:solidFill>
              </a:rPr>
              <a:t>Self service</a:t>
            </a:r>
          </a:p>
          <a:p>
            <a:pPr algn="ctr"/>
            <a:endParaRPr lang="en-GB" sz="1800">
              <a:solidFill>
                <a:srgbClr val="C00000"/>
              </a:solidFill>
            </a:endParaRPr>
          </a:p>
          <a:p>
            <a:pPr algn="ctr"/>
            <a:endParaRPr lang="en-GB" sz="1800">
              <a:solidFill>
                <a:srgbClr val="C00000"/>
              </a:solidFill>
            </a:endParaRPr>
          </a:p>
          <a:p>
            <a:pPr algn="ctr"/>
            <a:r>
              <a:rPr lang="en-GB" sz="1800">
                <a:solidFill>
                  <a:srgbClr val="C00000"/>
                </a:solidFill>
              </a:rPr>
              <a:t>Assisted service</a:t>
            </a:r>
          </a:p>
          <a:p>
            <a:pPr algn="ctr"/>
            <a:endParaRPr lang="en-GB" sz="1800"/>
          </a:p>
          <a:p>
            <a:pPr algn="ctr"/>
            <a:endParaRPr lang="en-GB" sz="1800"/>
          </a:p>
          <a:p>
            <a:pPr algn="ctr"/>
            <a:r>
              <a:rPr lang="en-GB" sz="1800"/>
              <a:t> </a:t>
            </a:r>
            <a:r>
              <a:rPr lang="en-GB" sz="1800">
                <a:solidFill>
                  <a:srgbClr val="C00000"/>
                </a:solidFill>
              </a:rPr>
              <a:t>Tailored services &amp; intensive support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2000250"/>
            <a:ext cx="7543800" cy="4095750"/>
          </a:xfrm>
        </p:spPr>
        <p:txBody>
          <a:bodyPr/>
          <a:lstStyle/>
          <a:p>
            <a:pPr>
              <a:defRPr/>
            </a:pP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Facebook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–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from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2012 – 11.000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users</a:t>
            </a:r>
            <a:endParaRPr lang="hr-HR" sz="1800" dirty="0" smtClean="0">
              <a:effectLst/>
              <a:latin typeface="Arial" pitchFamily="34" charset="0"/>
              <a:cs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hr-HR" sz="1800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Twitter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– 650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followers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– plan: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information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on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vacancies</a:t>
            </a:r>
            <a:endParaRPr lang="hr-HR" sz="1800" dirty="0" smtClean="0">
              <a:effectLst/>
              <a:latin typeface="Arial" pitchFamily="34" charset="0"/>
              <a:cs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hr-HR" sz="1800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Early intervention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s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in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cooperation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with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schools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  -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information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and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counselling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services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, CMS</a:t>
            </a:r>
          </a:p>
          <a:p>
            <a:pPr marL="0" indent="0">
              <a:buFontTx/>
              <a:buNone/>
              <a:defRPr/>
            </a:pPr>
            <a:endParaRPr lang="hr-HR" sz="1800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hr-HR" sz="1800" i="1" dirty="0" err="1" smtClean="0">
                <a:latin typeface="Arial" pitchFamily="34" charset="0"/>
                <a:cs typeface="Arial" pitchFamily="34" charset="0"/>
              </a:rPr>
              <a:t>Regional</a:t>
            </a:r>
            <a:r>
              <a:rPr lang="hr-HR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GB" sz="1800" i="1" dirty="0" err="1">
                <a:latin typeface="Arial" pitchFamily="34" charset="0"/>
                <a:cs typeface="Arial" pitchFamily="34" charset="0"/>
              </a:rPr>
              <a:t>rochure</a:t>
            </a:r>
            <a:r>
              <a:rPr lang="hr-HR" sz="1800" i="1" dirty="0">
                <a:latin typeface="Arial" pitchFamily="34" charset="0"/>
                <a:cs typeface="Arial" pitchFamily="34" charset="0"/>
              </a:rPr>
              <a:t>s</a:t>
            </a:r>
            <a:r>
              <a:rPr lang="en-GB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i="1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>
                <a:latin typeface="Arial" pitchFamily="34" charset="0"/>
                <a:cs typeface="Arial" pitchFamily="34" charset="0"/>
              </a:rPr>
              <a:t>on </a:t>
            </a:r>
            <a:r>
              <a:rPr lang="hr-HR" sz="1800" dirty="0" err="1">
                <a:latin typeface="Arial" pitchFamily="34" charset="0"/>
                <a:cs typeface="Arial" pitchFamily="34" charset="0"/>
              </a:rPr>
              <a:t>secondary</a:t>
            </a:r>
            <a:r>
              <a:rPr lang="hr-H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>
                <a:latin typeface="Arial" pitchFamily="34" charset="0"/>
                <a:cs typeface="Arial" pitchFamily="34" charset="0"/>
              </a:rPr>
              <a:t>schools</a:t>
            </a:r>
            <a:r>
              <a:rPr lang="hr-H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>
                <a:latin typeface="Arial" pitchFamily="34" charset="0"/>
                <a:cs typeface="Arial" pitchFamily="34" charset="0"/>
              </a:rPr>
              <a:t>programmes</a:t>
            </a:r>
            <a:r>
              <a:rPr lang="hr-H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>
                <a:latin typeface="Arial" pitchFamily="34" charset="0"/>
                <a:cs typeface="Arial" pitchFamily="34" charset="0"/>
              </a:rPr>
              <a:t>on</a:t>
            </a:r>
            <a:r>
              <a:rPr lang="hr-H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smtClean="0">
                <a:latin typeface="Arial" pitchFamily="34" charset="0"/>
                <a:cs typeface="Arial" pitchFamily="34" charset="0"/>
              </a:rPr>
              <a:t>web</a:t>
            </a:r>
          </a:p>
          <a:p>
            <a:pPr marL="0" indent="0">
              <a:buFontTx/>
              <a:buNone/>
              <a:defRPr/>
            </a:pPr>
            <a:endParaRPr lang="hr-HR" sz="1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1800" i="1" dirty="0" smtClean="0">
                <a:effectLst/>
                <a:latin typeface="Arial" pitchFamily="34" charset="0"/>
                <a:cs typeface="Arial" pitchFamily="34" charset="0"/>
              </a:rPr>
              <a:t>My </a:t>
            </a:r>
            <a:r>
              <a:rPr lang="en-GB" sz="1800" i="1" dirty="0">
                <a:effectLst/>
                <a:latin typeface="Arial" pitchFamily="34" charset="0"/>
                <a:cs typeface="Arial" pitchFamily="34" charset="0"/>
              </a:rPr>
              <a:t>Choice </a:t>
            </a:r>
            <a:r>
              <a:rPr lang="hr-HR" sz="1800" i="1" dirty="0">
                <a:effectLst/>
                <a:latin typeface="Arial" pitchFamily="34" charset="0"/>
                <a:cs typeface="Arial" pitchFamily="34" charset="0"/>
              </a:rPr>
              <a:t> CG </a:t>
            </a:r>
            <a:r>
              <a:rPr lang="hr-HR" sz="1800" i="1" dirty="0" err="1">
                <a:effectLst/>
                <a:latin typeface="Arial" pitchFamily="34" charset="0"/>
                <a:cs typeface="Arial" pitchFamily="34" charset="0"/>
              </a:rPr>
              <a:t>software</a:t>
            </a:r>
            <a:r>
              <a:rPr lang="hr-HR" sz="1800" i="1" dirty="0">
                <a:effectLst/>
                <a:latin typeface="Arial" pitchFamily="34" charset="0"/>
                <a:cs typeface="Arial" pitchFamily="34" charset="0"/>
              </a:rPr>
              <a:t> (Moj izbor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FontTx/>
              <a:buNone/>
              <a:defRPr/>
            </a:pPr>
            <a:endParaRPr lang="hr-HR" sz="1800" i="1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hr-HR" sz="1800" i="1" dirty="0" err="1" smtClean="0">
                <a:effectLst/>
                <a:latin typeface="Arial" pitchFamily="34" charset="0"/>
                <a:cs typeface="Arial" pitchFamily="34" charset="0"/>
              </a:rPr>
              <a:t>Naviguide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</a:rPr>
              <a:t> – </a:t>
            </a:r>
            <a:r>
              <a:rPr lang="hr-HR" sz="1800" i="1" dirty="0" err="1" smtClean="0">
                <a:effectLst/>
                <a:latin typeface="Arial" pitchFamily="34" charset="0"/>
                <a:cs typeface="Arial" pitchFamily="34" charset="0"/>
              </a:rPr>
              <a:t>basis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i="1" dirty="0" err="1" smtClean="0">
                <a:effectLst/>
                <a:latin typeface="Arial" pitchFamily="34" charset="0"/>
                <a:cs typeface="Arial" pitchFamily="34" charset="0"/>
              </a:rPr>
              <a:t>of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</a:rPr>
              <a:t> 100 </a:t>
            </a:r>
            <a:r>
              <a:rPr lang="hr-HR" sz="1800" i="1" dirty="0" err="1" smtClean="0">
                <a:effectLst/>
                <a:latin typeface="Arial" pitchFamily="34" charset="0"/>
                <a:cs typeface="Arial" pitchFamily="34" charset="0"/>
              </a:rPr>
              <a:t>workshops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</a:rPr>
              <a:t> for </a:t>
            </a:r>
            <a:r>
              <a:rPr lang="hr-HR" sz="1800" i="1" dirty="0" err="1" smtClean="0">
                <a:effectLst/>
                <a:latin typeface="Arial" pitchFamily="34" charset="0"/>
                <a:cs typeface="Arial" pitchFamily="34" charset="0"/>
              </a:rPr>
              <a:t>group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i="1" dirty="0" err="1" smtClean="0">
                <a:effectLst/>
                <a:latin typeface="Arial" pitchFamily="34" charset="0"/>
                <a:cs typeface="Arial" pitchFamily="34" charset="0"/>
              </a:rPr>
              <a:t>counselling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i="1" dirty="0" err="1" smtClean="0">
                <a:effectLst/>
                <a:latin typeface="Arial" pitchFamily="34" charset="0"/>
                <a:cs typeface="Arial" pitchFamily="34" charset="0"/>
              </a:rPr>
              <a:t>in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</a:rPr>
              <a:t> CG   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  <a:hlinkClick r:id="rId2"/>
              </a:rPr>
              <a:t>http</a:t>
            </a:r>
            <a:r>
              <a:rPr lang="hr-HR" sz="1800" i="1" dirty="0">
                <a:effectLst/>
                <a:latin typeface="Arial" pitchFamily="34" charset="0"/>
                <a:cs typeface="Arial" pitchFamily="34" charset="0"/>
                <a:hlinkClick r:id="rId2"/>
              </a:rPr>
              <a:t>://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  <a:hlinkClick r:id="rId2"/>
              </a:rPr>
              <a:t>www.naviguide.net/</a:t>
            </a:r>
            <a:r>
              <a:rPr lang="hr-HR" sz="1800" i="1" dirty="0" err="1" smtClean="0">
                <a:effectLst/>
                <a:latin typeface="Arial" pitchFamily="34" charset="0"/>
                <a:cs typeface="Arial" pitchFamily="34" charset="0"/>
                <a:hlinkClick r:id="rId2"/>
              </a:rPr>
              <a:t>croatian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hr-HR" sz="1800" i="1" dirty="0" err="1" smtClean="0">
                <a:effectLst/>
                <a:latin typeface="Arial" pitchFamily="34" charset="0"/>
                <a:cs typeface="Arial" pitchFamily="34" charset="0"/>
                <a:hlinkClick r:id="rId2"/>
              </a:rPr>
              <a:t>home.asp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  <a:hlinkClick r:id="rId2"/>
              </a:rPr>
              <a:t>?</a:t>
            </a:r>
            <a:r>
              <a:rPr lang="hr-HR" sz="1800" i="1" dirty="0" err="1" smtClean="0">
                <a:effectLst/>
                <a:latin typeface="Arial" pitchFamily="34" charset="0"/>
                <a:cs typeface="Arial" pitchFamily="34" charset="0"/>
                <a:hlinkClick r:id="rId2"/>
              </a:rPr>
              <a:t>lang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  <a:hlinkClick r:id="rId2"/>
              </a:rPr>
              <a:t>=385&amp;</a:t>
            </a:r>
            <a:r>
              <a:rPr lang="hr-HR" sz="1800" i="1" dirty="0" err="1" smtClean="0">
                <a:effectLst/>
                <a:latin typeface="Arial" pitchFamily="34" charset="0"/>
                <a:cs typeface="Arial" pitchFamily="34" charset="0"/>
                <a:hlinkClick r:id="rId2"/>
              </a:rPr>
              <a:t>SPage</a:t>
            </a:r>
            <a:r>
              <a:rPr lang="hr-HR" sz="1800" i="1" dirty="0" smtClean="0">
                <a:effectLst/>
                <a:latin typeface="Arial" pitchFamily="34" charset="0"/>
                <a:cs typeface="Arial" pitchFamily="34" charset="0"/>
                <a:hlinkClick r:id="rId2"/>
              </a:rPr>
              <a:t>=1</a:t>
            </a:r>
            <a:endParaRPr lang="hr-HR" sz="1800" i="1" dirty="0" smtClean="0">
              <a:effectLst/>
              <a:latin typeface="Arial" pitchFamily="34" charset="0"/>
              <a:cs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hr-HR" sz="1800" i="1" dirty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hr-H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1116013" y="908050"/>
            <a:ext cx="7543800" cy="85725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n-GB" kern="1200">
                <a:latin typeface="Arial" pitchFamily="34" charset="0"/>
                <a:cs typeface="Arial" pitchFamily="34" charset="0"/>
              </a:rPr>
              <a:t>Lifelong career guidance in</a:t>
            </a:r>
            <a:r>
              <a:rPr kern="1200">
                <a:latin typeface="Arial" pitchFamily="34" charset="0"/>
                <a:cs typeface="Arial" pitchFamily="34" charset="0"/>
              </a:rPr>
              <a:t> </a:t>
            </a:r>
            <a:r>
              <a:rPr kern="1200" err="1">
                <a:latin typeface="Arial" pitchFamily="34" charset="0"/>
                <a:cs typeface="Arial" pitchFamily="34" charset="0"/>
              </a:rPr>
              <a:t>the</a:t>
            </a:r>
            <a:r>
              <a:rPr lang="en-GB" kern="120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90000"/>
              </a:lnSpc>
              <a:defRPr/>
            </a:pPr>
            <a:r>
              <a:rPr lang="en-GB" kern="1200">
                <a:latin typeface="Arial" pitchFamily="34" charset="0"/>
                <a:cs typeface="Arial" pitchFamily="34" charset="0"/>
              </a:rPr>
              <a:t>Croatian Employment Service context</a:t>
            </a:r>
          </a:p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C18E3EF-7FC2-4240-9507-C05185ED1CC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2000250"/>
            <a:ext cx="7543800" cy="4095750"/>
          </a:xfrm>
        </p:spPr>
        <p:txBody>
          <a:bodyPr/>
          <a:lstStyle/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GB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2007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the 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Croatian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Employment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Service regional offices, 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Lifelong career guidance centers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schools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 other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organisations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users aged 13 and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above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primary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school pupils, secondary school students, unemployed persons, employed persons considering the change of career </a:t>
            </a:r>
            <a:r>
              <a:rPr lang="hr-HR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hree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basic functions: 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defRPr/>
            </a:pP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information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occupations – jobs descriptions</a:t>
            </a:r>
          </a:p>
          <a:p>
            <a:pPr lvl="1">
              <a:defRPr/>
            </a:pP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information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 education opportunities in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Croatia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defRPr/>
            </a:pP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interactive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questionnaire for self-assessment of interests and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fourth version 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database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350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jobs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Futher upgrading of the job descriptions in 2014</a:t>
            </a:r>
            <a:endParaRPr lang="hr-HR" sz="1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1071563" y="785813"/>
            <a:ext cx="7543800" cy="85725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kern="1200">
                <a:latin typeface="Arial" pitchFamily="34" charset="0"/>
                <a:cs typeface="Arial" pitchFamily="34" charset="0"/>
              </a:rPr>
              <a:t>My Choice - Career Guidance </a:t>
            </a:r>
            <a:r>
              <a:rPr kern="1200" err="1">
                <a:latin typeface="Arial" pitchFamily="34" charset="0"/>
                <a:cs typeface="Arial" pitchFamily="34" charset="0"/>
              </a:rPr>
              <a:t>Software</a:t>
            </a:r>
            <a:r>
              <a:rPr kern="1200">
                <a:latin typeface="Arial" pitchFamily="34" charset="0"/>
                <a:cs typeface="Arial" pitchFamily="34" charset="0"/>
              </a:rPr>
              <a:t> </a:t>
            </a:r>
            <a:endParaRPr kern="120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kern="1200">
                <a:latin typeface="Arial" pitchFamily="34" charset="0"/>
                <a:cs typeface="Arial" pitchFamily="34" charset="0"/>
              </a:rPr>
              <a:t>(</a:t>
            </a:r>
            <a:r>
              <a:rPr kern="1200">
                <a:latin typeface="Arial" pitchFamily="34" charset="0"/>
                <a:cs typeface="Arial" pitchFamily="34" charset="0"/>
              </a:rPr>
              <a:t>Moj izbor)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7B5FC648-1EDB-4BF0-8692-E02D03018534}" type="slidenum">
              <a:rPr lang="hr-HR" smtClean="0"/>
              <a:pPr>
                <a:defRPr/>
              </a:pPr>
              <a:t>5</a:t>
            </a:fld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2000250"/>
            <a:ext cx="7543800" cy="4095750"/>
          </a:xfrm>
        </p:spPr>
        <p:txBody>
          <a:bodyPr/>
          <a:lstStyle/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onducted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annual basis</a:t>
            </a:r>
            <a:endParaRPr lang="en-US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On-line </a:t>
            </a:r>
            <a:r>
              <a:rPr lang="hr-HR" sz="18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hr-HR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urvey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Questionnaire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is currently in process</a:t>
            </a: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outcomes of the Survey 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basis to 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identify </a:t>
            </a: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priority 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nalysis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conducted 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defRPr/>
            </a:pP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individual </a:t>
            </a: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level (for each 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pupil)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defRPr/>
            </a:pP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regional </a:t>
            </a: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level (in relation to labor market 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needs)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defRPr/>
            </a:pP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level (trends in vocational intentions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ccording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the results approximately </a:t>
            </a:r>
            <a:r>
              <a:rPr lang="en-US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60% 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the pupil population expresses need for 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professional assisstance in deciding upon </a:t>
            </a:r>
            <a:r>
              <a:rPr lang="en-US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their choice of further education program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hr-HR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employment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Tx/>
              <a:buNone/>
              <a:defRPr/>
            </a:pP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18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˝</a:t>
            </a:r>
            <a:r>
              <a:rPr lang="en-GB" sz="18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Recommendations for </a:t>
            </a:r>
            <a:r>
              <a:rPr lang="hr-HR" sz="18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GB" sz="18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enrolment </a:t>
            </a:r>
            <a:r>
              <a:rPr lang="en-GB" sz="18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policy and scholarship policies</a:t>
            </a:r>
            <a:r>
              <a:rPr lang="en-GB" sz="18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˝</a:t>
            </a:r>
            <a:endParaRPr lang="hr-HR" sz="1800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Tx/>
              <a:buNone/>
              <a:defRPr/>
            </a:pPr>
            <a:r>
              <a:rPr lang="hr-HR" sz="18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n-GB" sz="18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2"/>
              </a:rPr>
              <a:t>http</a:t>
            </a:r>
            <a:r>
              <a:rPr lang="en-GB" sz="18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2"/>
              </a:rPr>
              <a:t>://</a:t>
            </a:r>
            <a:r>
              <a:rPr lang="en-GB" sz="18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2"/>
              </a:rPr>
              <a:t>www.hzz.hr/UserDocsImages/preporuke_13.pdf</a:t>
            </a:r>
            <a:endParaRPr lang="hr-HR" sz="1800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en-GB" sz="18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  <a:defRPr/>
            </a:pPr>
            <a:endParaRPr lang="hr-HR" sz="2000" i="1" dirty="0">
              <a:effectLst/>
            </a:endParaRPr>
          </a:p>
          <a:p>
            <a:pPr>
              <a:defRPr/>
            </a:pP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755650" y="785813"/>
            <a:ext cx="8137525" cy="857250"/>
          </a:xfr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en-US" kern="1200">
                <a:latin typeface="Arial" pitchFamily="34" charset="0"/>
                <a:cs typeface="Arial" pitchFamily="34" charset="0"/>
              </a:rPr>
              <a:t>Survey on Vocational Intentions of Primary and Secondary School Pupils</a:t>
            </a:r>
            <a:endParaRPr kern="12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B646D08B-550C-4C73-9477-3F4D7D7B2E67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116013" y="2276475"/>
            <a:ext cx="7543800" cy="3879850"/>
          </a:xfrm>
        </p:spPr>
        <p:txBody>
          <a:bodyPr/>
          <a:lstStyle/>
          <a:p>
            <a:pPr marL="342900" lvl="2" indent="-342900">
              <a:buClr>
                <a:srgbClr val="A50021"/>
              </a:buClr>
              <a:buSzPct val="80000"/>
              <a:buFontTx/>
              <a:buNone/>
              <a:defRPr/>
            </a:pPr>
            <a:r>
              <a:rPr lang="en-GB" sz="1800" b="1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Decentralisation</a:t>
            </a:r>
            <a:r>
              <a:rPr lang="en-GB" sz="18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lang="en-GB" sz="1800" b="1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– greater degrees of </a:t>
            </a:r>
            <a:r>
              <a:rPr lang="hr-HR" sz="1800" b="1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LLCG services </a:t>
            </a:r>
            <a:r>
              <a:rPr lang="en-GB" sz="1800" b="1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autonomy</a:t>
            </a:r>
            <a:endParaRPr lang="hr-HR" sz="1800" b="1" dirty="0" smtClean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lvl="2" indent="-342900">
              <a:buClr>
                <a:srgbClr val="A50021"/>
              </a:buClr>
              <a:buSzPct val="80000"/>
              <a:buFontTx/>
              <a:buNone/>
              <a:defRPr/>
            </a:pPr>
            <a:endParaRPr lang="en-GB" sz="1800" b="1" dirty="0" smtClean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In 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</a:rPr>
              <a:t>2013 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eight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LLCG 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centres 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were set up on county levels 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with 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</a:rPr>
              <a:t>the aim of developing and implementing partnership-based LLCG 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model 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</a:rPr>
              <a:t>in the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local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community</a:t>
            </a:r>
            <a:endParaRPr lang="hr-HR" sz="1800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Purpose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</a:rPr>
              <a:t>: To increase the availability and quality of LLCG 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</a:rPr>
              <a:t>services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according to the specific needs of </a:t>
            </a:r>
            <a:r>
              <a:rPr lang="hr-HR" sz="1800" dirty="0">
                <a:effectLst/>
                <a:latin typeface="Arial" pitchFamily="34" charset="0"/>
                <a:cs typeface="Arial" pitchFamily="34" charset="0"/>
              </a:rPr>
              <a:t>the 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</a:rPr>
              <a:t>broadest target user groups </a:t>
            </a:r>
            <a:r>
              <a:rPr lang="hr-HR" sz="1800" dirty="0">
                <a:effectLst/>
                <a:latin typeface="Arial" pitchFamily="34" charset="0"/>
                <a:cs typeface="Arial" pitchFamily="34" charset="0"/>
              </a:rPr>
              <a:t>clients at 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</a:rPr>
              <a:t>the local and regional levels</a:t>
            </a:r>
            <a:endParaRPr lang="hr-HR" sz="1800" dirty="0">
              <a:effectLst/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  <a:defRPr/>
            </a:pPr>
            <a:endParaRPr lang="hr-HR" sz="1800" dirty="0" smtClean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Plan:  to set up the whole network of life-long career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guidance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services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(22)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till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2016</a:t>
            </a:r>
            <a:endParaRPr lang="en-GB" sz="1800" dirty="0" smtClean="0">
              <a:effectLst/>
              <a:latin typeface="Arial" pitchFamily="34" charset="0"/>
              <a:cs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hr-HR" dirty="0" smtClean="0"/>
          </a:p>
          <a:p>
            <a:pPr marL="0" indent="0">
              <a:buFontTx/>
              <a:buNone/>
              <a:defRPr/>
            </a:pP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3"/>
          </p:nvPr>
        </p:nvSpPr>
        <p:spPr>
          <a:xfrm>
            <a:off x="971550" y="981075"/>
            <a:ext cx="5113338" cy="857250"/>
          </a:xfrm>
        </p:spPr>
        <p:txBody>
          <a:bodyPr/>
          <a:lstStyle/>
          <a:p>
            <a:pPr>
              <a:defRPr/>
            </a:pPr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Life</a:t>
            </a:r>
            <a:r>
              <a: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</a:t>
            </a:r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long career guidance </a:t>
            </a:r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centres</a:t>
            </a:r>
            <a:endParaRPr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GB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16474248-A0CC-4DE4-ACA3-4C3E26B0B9F6}" type="slidenum">
              <a:rPr lang="hr-HR" smtClean="0"/>
              <a:pPr>
                <a:defRPr/>
              </a:pPr>
              <a:t>7</a:t>
            </a:fld>
            <a:endParaRPr lang="hr-HR" dirty="0"/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765175"/>
            <a:ext cx="2519362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1116013" y="2276475"/>
            <a:ext cx="7543800" cy="4581525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hr-HR" sz="1800" b="1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N</a:t>
            </a:r>
            <a:r>
              <a:rPr lang="en-GB" sz="1800" b="1" dirty="0" err="1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ational</a:t>
            </a:r>
            <a:r>
              <a:rPr lang="en-GB" sz="1800" b="1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web portal for </a:t>
            </a:r>
            <a:r>
              <a:rPr lang="hr-HR" sz="1800" b="1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lifelong </a:t>
            </a:r>
            <a:r>
              <a:rPr lang="en-GB" sz="1800" b="1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career </a:t>
            </a:r>
            <a:r>
              <a:rPr lang="hr-HR" sz="1800" b="1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guidance – CISOK</a:t>
            </a:r>
          </a:p>
          <a:p>
            <a:pPr>
              <a:buFontTx/>
              <a:buNone/>
              <a:defRPr/>
            </a:pP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-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started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in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July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2013 </a:t>
            </a:r>
            <a:r>
              <a:rPr lang="en-GB" sz="1800" dirty="0" smtClean="0">
                <a:effectLst/>
                <a:latin typeface="Arial" pitchFamily="34" charset="0"/>
                <a:cs typeface="Arial" pitchFamily="34" charset="0"/>
                <a:hlinkClick r:id="rId3"/>
              </a:rPr>
              <a:t>http</a:t>
            </a:r>
            <a:r>
              <a:rPr lang="en-GB" sz="1800" dirty="0">
                <a:effectLst/>
                <a:latin typeface="Arial" pitchFamily="34" charset="0"/>
                <a:cs typeface="Arial" pitchFamily="34" charset="0"/>
                <a:hlinkClick r:id="rId3"/>
              </a:rPr>
              <a:t>://www.cisok.hr</a:t>
            </a:r>
            <a:endParaRPr lang="hr-HR" sz="1800" b="1" dirty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  <a:defRPr/>
            </a:pPr>
            <a:endParaRPr lang="hr-HR" sz="1800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hr-HR" sz="1800" dirty="0">
                <a:effectLst/>
                <a:latin typeface="Arial" pitchFamily="34" charset="0"/>
                <a:cs typeface="Arial" pitchFamily="34" charset="0"/>
              </a:rPr>
              <a:t>L</a:t>
            </a:r>
            <a:r>
              <a:rPr lang="en-US" sz="1800" dirty="0" err="1" smtClean="0">
                <a:effectLst/>
                <a:latin typeface="Arial" pitchFamily="34" charset="0"/>
                <a:cs typeface="Arial" pitchFamily="34" charset="0"/>
              </a:rPr>
              <a:t>abor</a:t>
            </a:r>
            <a:r>
              <a:rPr lang="en-US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>
                <a:effectLst/>
                <a:latin typeface="Arial" pitchFamily="34" charset="0"/>
                <a:cs typeface="Arial" pitchFamily="34" charset="0"/>
              </a:rPr>
              <a:t>market information system (LMIS):</a:t>
            </a:r>
          </a:p>
          <a:p>
            <a:pPr marL="742950" lvl="2" indent="-342900">
              <a:buClr>
                <a:srgbClr val="A50021"/>
              </a:buClr>
              <a:buSzPct val="80000"/>
              <a:defRPr/>
            </a:pPr>
            <a:r>
              <a:rPr lang="en-US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it combines information on </a:t>
            </a:r>
            <a:r>
              <a:rPr lang="hr-HR" sz="1800" dirty="0" err="1">
                <a:effectLst/>
                <a:latin typeface="Arial" pitchFamily="34" charset="0"/>
                <a:ea typeface="+mn-ea"/>
                <a:cs typeface="Arial" pitchFamily="34" charset="0"/>
              </a:rPr>
              <a:t>occupations</a:t>
            </a:r>
            <a:r>
              <a:rPr lang="hr-HR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 - </a:t>
            </a:r>
            <a:r>
              <a:rPr lang="en-US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employment and unemployment and wage rates in Croatia</a:t>
            </a:r>
          </a:p>
          <a:p>
            <a:pPr marL="742950" lvl="2" indent="-342900">
              <a:buClr>
                <a:srgbClr val="A50021"/>
              </a:buClr>
              <a:buSzPct val="80000"/>
              <a:defRPr/>
            </a:pPr>
            <a:r>
              <a:rPr lang="en-US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the system includes combination of data from the relevant stakeholders and provides an overview of the labor market </a:t>
            </a:r>
            <a:r>
              <a:rPr lang="hr-HR" sz="1800" dirty="0" err="1">
                <a:effectLst/>
                <a:latin typeface="Arial" pitchFamily="34" charset="0"/>
                <a:ea typeface="+mn-ea"/>
                <a:cs typeface="Arial" pitchFamily="34" charset="0"/>
              </a:rPr>
              <a:t>trends</a:t>
            </a:r>
            <a:r>
              <a:rPr lang="hr-HR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dirty="0">
                <a:effectLst/>
                <a:latin typeface="Arial" pitchFamily="34" charset="0"/>
                <a:ea typeface="+mn-ea"/>
                <a:cs typeface="Arial" pitchFamily="34" charset="0"/>
              </a:rPr>
              <a:t>at national and county level</a:t>
            </a:r>
          </a:p>
          <a:p>
            <a:pPr>
              <a:buFont typeface="Arial" pitchFamily="34" charset="0"/>
              <a:buChar char="•"/>
              <a:defRPr/>
            </a:pPr>
            <a:endParaRPr lang="en-GB" sz="1800" dirty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1800" dirty="0" smtClean="0">
                <a:effectLst/>
                <a:latin typeface="Arial" pitchFamily="34" charset="0"/>
                <a:cs typeface="Arial" pitchFamily="34" charset="0"/>
              </a:rPr>
              <a:t>part of the portal 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are</a:t>
            </a:r>
            <a:r>
              <a:rPr lang="en-US" sz="1800" dirty="0" smtClean="0">
                <a:effectLst/>
                <a:latin typeface="Arial" pitchFamily="34" charset="0"/>
                <a:cs typeface="Arial" pitchFamily="34" charset="0"/>
              </a:rPr>
              <a:t> self assessment </a:t>
            </a:r>
            <a:r>
              <a:rPr lang="hr-HR" sz="1800" dirty="0" err="1" smtClean="0">
                <a:effectLst/>
                <a:latin typeface="Arial" pitchFamily="34" charset="0"/>
                <a:cs typeface="Arial" pitchFamily="34" charset="0"/>
              </a:rPr>
              <a:t>tools</a:t>
            </a:r>
            <a:r>
              <a:rPr lang="en-US" sz="1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on </a:t>
            </a:r>
            <a:r>
              <a:rPr lang="en-US" sz="1800" dirty="0" smtClean="0">
                <a:effectLst/>
                <a:latin typeface="Arial" pitchFamily="34" charset="0"/>
                <a:cs typeface="Arial" pitchFamily="34" charset="0"/>
              </a:rPr>
              <a:t>personality traits</a:t>
            </a:r>
            <a:r>
              <a:rPr lang="hr-HR" sz="1800" dirty="0" smtClean="0">
                <a:effectLst/>
                <a:latin typeface="Arial" pitchFamily="34" charset="0"/>
                <a:cs typeface="Arial" pitchFamily="34" charset="0"/>
              </a:rPr>
              <a:t> associated to work</a:t>
            </a:r>
            <a:endParaRPr lang="hr-HR" sz="1800" dirty="0">
              <a:effectLst/>
              <a:latin typeface="Arial" pitchFamily="34" charset="0"/>
              <a:cs typeface="Arial" pitchFamily="34" charset="0"/>
            </a:endParaRPr>
          </a:p>
          <a:p>
            <a:pPr marL="457200" lvl="1" indent="0">
              <a:buFontTx/>
              <a:buNone/>
              <a:defRPr/>
            </a:pPr>
            <a:endParaRPr lang="en-US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Tx/>
              <a:buNone/>
              <a:defRPr/>
            </a:pPr>
            <a:endParaRPr lang="hr-HR" sz="1700" dirty="0">
              <a:effectLst/>
              <a:latin typeface="Arial" pitchFamily="34" charset="0"/>
              <a:cs typeface="Arial" pitchFamily="34" charset="0"/>
            </a:endParaRPr>
          </a:p>
          <a:p>
            <a:pPr marL="0" indent="0">
              <a:buFontTx/>
              <a:buNone/>
              <a:defRPr/>
            </a:pPr>
            <a:endParaRPr lang="hr-HR" dirty="0" smtClean="0"/>
          </a:p>
          <a:p>
            <a:pPr marL="0" indent="0">
              <a:buFontTx/>
              <a:buNone/>
              <a:defRPr/>
            </a:pP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3"/>
          </p:nvPr>
        </p:nvSpPr>
        <p:spPr>
          <a:xfrm>
            <a:off x="971550" y="823913"/>
            <a:ext cx="4895850" cy="857250"/>
          </a:xfrm>
        </p:spPr>
        <p:txBody>
          <a:bodyPr/>
          <a:lstStyle/>
          <a:p>
            <a:pPr>
              <a:defRPr/>
            </a:pPr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Lifelong career guidance centres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569421E4-DC13-45A2-8A14-1B7C9CB3575F}" type="slidenum">
              <a:rPr lang="hr-HR" smtClean="0"/>
              <a:pPr>
                <a:defRPr/>
              </a:pPr>
              <a:t>8</a:t>
            </a:fld>
            <a:endParaRPr lang="hr-HR" dirty="0"/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84888" y="765175"/>
            <a:ext cx="2519362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2000250"/>
            <a:ext cx="7543800" cy="4095750"/>
          </a:xfrm>
        </p:spPr>
        <p:txBody>
          <a:bodyPr/>
          <a:lstStyle/>
          <a:p>
            <a:pPr marL="342900" lvl="1" indent="-342900">
              <a:buClr>
                <a:srgbClr val="A50021"/>
              </a:buClr>
              <a:buSzPct val="80000"/>
              <a:buFontTx/>
              <a:buNone/>
              <a:defRPr/>
            </a:pPr>
            <a:r>
              <a:rPr lang="hr-HR" sz="1800" b="1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Further</a:t>
            </a:r>
            <a:r>
              <a:rPr lang="hr-HR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en-GB" sz="1800" b="1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eveloping</a:t>
            </a:r>
            <a:r>
              <a:rPr lang="en-GB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e-counselling </a:t>
            </a:r>
            <a:r>
              <a:rPr lang="en-GB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  <a:r>
              <a:rPr lang="hr-HR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CES </a:t>
            </a:r>
            <a:r>
              <a:rPr lang="en-GB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clients</a:t>
            </a:r>
            <a:r>
              <a:rPr lang="hr-HR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(2014)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WEB based self-information system </a:t>
            </a: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ne-stop-shop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information and counselling services on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educational, </a:t>
            </a:r>
            <a:r>
              <a:rPr lang="hr-HR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employment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 career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issues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hr-HR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module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 consist of several sub modules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such as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defRPr/>
            </a:pP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self-assessment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competences and interests, setting up employment goals and action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plans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hr-H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learning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job-search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learning how to use 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GB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abour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market </a:t>
            </a:r>
            <a:r>
              <a:rPr lang="en-GB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informatio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hr-HR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r-HR" sz="1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ink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base of CES vacancies and the training programmes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possibilities</a:t>
            </a:r>
            <a:endParaRPr lang="hr-HR" sz="18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18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orum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 exchanging clients’ experiences on career development and </a:t>
            </a:r>
            <a:r>
              <a:rPr lang="en-GB" sz="1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>
          <a:xfrm>
            <a:off x="827088" y="785813"/>
            <a:ext cx="8208962" cy="857250"/>
          </a:xfrm>
        </p:spPr>
        <p:txBody>
          <a:bodyPr/>
          <a:lstStyle/>
          <a:p>
            <a:pPr>
              <a:defRPr/>
            </a:pPr>
            <a:endParaRPr>
              <a:effectLst/>
            </a:endParaRPr>
          </a:p>
          <a:p>
            <a:pPr>
              <a:defRPr/>
            </a:pPr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“The </a:t>
            </a:r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new approaches of CES in delivering services to clients</a:t>
            </a:r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</a:t>
            </a:r>
            <a:r>
              <a: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(1)</a:t>
            </a:r>
            <a:endParaRPr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8A5D3ED-C6AB-4299-8A35-705C6E994864}" type="slidenum">
              <a:rPr lang="hr-HR" smtClean="0"/>
              <a:pPr>
                <a:defRPr/>
              </a:pPr>
              <a:t>9</a:t>
            </a:fld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vjetlucanj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vjetlucanj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hr-HR" sz="2800" b="0" i="0" u="none" strike="noStrike" cap="none" normalizeH="0" baseline="0" smtClean="0">
            <a:ln>
              <a:noFill/>
            </a:ln>
            <a:solidFill>
              <a:srgbClr val="7C7F87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hr-HR" sz="2800" b="0" i="0" u="none" strike="noStrike" cap="none" normalizeH="0" baseline="0" smtClean="0">
            <a:ln>
              <a:noFill/>
            </a:ln>
            <a:solidFill>
              <a:srgbClr val="7C7F87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vjetlucanje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vjetlucanje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vjetlucanje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vjetlucanje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vjetlucanje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vjetlucanje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vjetlucanje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vjetlucanje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vjetlucanje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vjetlucanje 10">
        <a:dk1>
          <a:srgbClr val="000000"/>
        </a:dk1>
        <a:lt1>
          <a:srgbClr val="E8E8E8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F2F2F2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D1000E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vjetlucanje 11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7C7F87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0727A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vjetlucanje 12">
        <a:dk1>
          <a:srgbClr val="000000"/>
        </a:dk1>
        <a:lt1>
          <a:srgbClr val="FFFFFF"/>
        </a:lt1>
        <a:dk2>
          <a:srgbClr val="000000"/>
        </a:dk2>
        <a:lt2>
          <a:srgbClr val="BCBCBC"/>
        </a:lt2>
        <a:accent1>
          <a:srgbClr val="9999FF"/>
        </a:accent1>
        <a:accent2>
          <a:srgbClr val="D1000E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BD000C"/>
        </a:accent6>
        <a:hlink>
          <a:srgbClr val="666699"/>
        </a:hlink>
        <a:folHlink>
          <a:srgbClr val="7C7F8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3990</TotalTime>
  <Words>683</Words>
  <Application>Microsoft Office PowerPoint</Application>
  <PresentationFormat>Diavetítés a képernyőre (4:3 oldalarány)</PresentationFormat>
  <Paragraphs>130</Paragraphs>
  <Slides>10</Slides>
  <Notes>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Tervezősablon</vt:lpstr>
      </vt:variant>
      <vt:variant>
        <vt:i4>2</vt:i4>
      </vt:variant>
      <vt:variant>
        <vt:lpstr>Diacímek</vt:lpstr>
      </vt:variant>
      <vt:variant>
        <vt:i4>10</vt:i4>
      </vt:variant>
    </vt:vector>
  </HeadingPairs>
  <TitlesOfParts>
    <vt:vector size="19" baseType="lpstr">
      <vt:lpstr>Arial</vt:lpstr>
      <vt:lpstr>Tahoma</vt:lpstr>
      <vt:lpstr>Wingdings</vt:lpstr>
      <vt:lpstr>Calibri</vt:lpstr>
      <vt:lpstr>Courier New</vt:lpstr>
      <vt:lpstr>Lucida Console</vt:lpstr>
      <vt:lpstr>Bookman Old Style</vt:lpstr>
      <vt:lpstr>Svjetlucanje</vt:lpstr>
      <vt:lpstr>Svjetlucanje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</vt:vector>
  </TitlesOfParts>
  <Company>Hrvatski zavod za zaposljavanje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aderossi</dc:creator>
  <cp:lastModifiedBy>Foglalkoztatási Hivatal</cp:lastModifiedBy>
  <cp:revision>462</cp:revision>
  <cp:lastPrinted>2013-04-02T08:12:12Z</cp:lastPrinted>
  <dcterms:created xsi:type="dcterms:W3CDTF">2008-03-25T13:42:45Z</dcterms:created>
  <dcterms:modified xsi:type="dcterms:W3CDTF">2014-03-05T09:54:26Z</dcterms:modified>
</cp:coreProperties>
</file>