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64" r:id="rId4"/>
    <p:sldId id="266" r:id="rId5"/>
    <p:sldId id="267" r:id="rId6"/>
    <p:sldId id="265" r:id="rId7"/>
    <p:sldId id="263" r:id="rId8"/>
    <p:sldId id="269" r:id="rId9"/>
    <p:sldId id="272" r:id="rId10"/>
    <p:sldId id="273" r:id="rId11"/>
    <p:sldId id="275" r:id="rId12"/>
    <p:sldId id="276" r:id="rId13"/>
    <p:sldId id="274" r:id="rId14"/>
    <p:sldId id="260" r:id="rId15"/>
    <p:sldId id="277" r:id="rId16"/>
    <p:sldId id="271" r:id="rId17"/>
    <p:sldId id="258" r:id="rId18"/>
  </p:sldIdLst>
  <p:sldSz cx="9144000" cy="6858000" type="screen4x3"/>
  <p:notesSz cx="6858000" cy="9144000"/>
  <p:defaultTextStyle>
    <a:defPPr>
      <a:defRPr lang="hu-H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792" y="-43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7BECB350-8AE5-4E12-93E8-89E0D842650B}" type="datetimeFigureOut">
              <a:rPr lang="hu-HU"/>
              <a:pPr>
                <a:defRPr/>
              </a:pPr>
              <a:t>2014.02.28.</a:t>
            </a:fld>
            <a:endParaRPr lang="hu-HU"/>
          </a:p>
        </p:txBody>
      </p:sp>
      <p:sp>
        <p:nvSpPr>
          <p:cNvPr id="4" name="Diakép hely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hu-HU" noProof="0"/>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u-HU" noProof="0" smtClean="0"/>
              <a:t>Mintaszöveg szerkesztése</a:t>
            </a:r>
          </a:p>
          <a:p>
            <a:pPr lvl="1"/>
            <a:r>
              <a:rPr lang="hu-HU" noProof="0" smtClean="0"/>
              <a:t>Második szint</a:t>
            </a:r>
          </a:p>
          <a:p>
            <a:pPr lvl="2"/>
            <a:r>
              <a:rPr lang="hu-HU" noProof="0" smtClean="0"/>
              <a:t>Harmadik szint</a:t>
            </a:r>
          </a:p>
          <a:p>
            <a:pPr lvl="3"/>
            <a:r>
              <a:rPr lang="hu-HU" noProof="0" smtClean="0"/>
              <a:t>Negyedik szint</a:t>
            </a:r>
          </a:p>
          <a:p>
            <a:pPr lvl="4"/>
            <a:r>
              <a:rPr lang="hu-HU" noProof="0" smtClean="0"/>
              <a:t>Ötödik szint</a:t>
            </a:r>
            <a:endParaRPr lang="hu-HU" noProof="0"/>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C4778BC7-0B2B-4BD9-9920-017ECFF9C0E3}" type="slidenum">
              <a:rPr lang="hu-HU"/>
              <a:pPr>
                <a:defRPr/>
              </a:pPr>
              <a:t>‹#›</a:t>
            </a:fld>
            <a:endParaRPr lang="hu-H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Diakép helye 1"/>
          <p:cNvSpPr>
            <a:spLocks noGrp="1" noRot="1" noChangeAspect="1"/>
          </p:cNvSpPr>
          <p:nvPr>
            <p:ph type="sldImg"/>
          </p:nvPr>
        </p:nvSpPr>
        <p:spPr bwMode="auto">
          <a:noFill/>
          <a:ln>
            <a:solidFill>
              <a:srgbClr val="000000"/>
            </a:solidFill>
            <a:miter lim="800000"/>
            <a:headEnd/>
            <a:tailEnd/>
          </a:ln>
        </p:spPr>
      </p:sp>
      <p:sp>
        <p:nvSpPr>
          <p:cNvPr id="18434" name="Jegyzetek helye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hu-HU" smtClean="0"/>
          </a:p>
        </p:txBody>
      </p:sp>
      <p:sp>
        <p:nvSpPr>
          <p:cNvPr id="18435" name="Dia számának hely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C24F81B-1786-4CD5-890E-1EEC50E8C410}" type="slidenum">
              <a:rPr lang="hu-HU"/>
              <a:pPr/>
              <a:t>4</a:t>
            </a:fld>
            <a:endParaRPr lang="hu-H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lvl1pPr>
              <a:defRPr/>
            </a:lvl1pPr>
          </a:lstStyle>
          <a:p>
            <a:pPr>
              <a:defRPr/>
            </a:pPr>
            <a:fld id="{67B5E8AC-4CD4-47B7-9DAE-6BEDC0CBD61C}" type="datetimeFigureOut">
              <a:rPr lang="hu-HU"/>
              <a:pPr>
                <a:defRPr/>
              </a:pPr>
              <a:t>2014.02.28.</a:t>
            </a:fld>
            <a:endParaRPr lang="hu-HU" dirty="0"/>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C9CEF1AC-7F92-4B13-9385-FE77F30CC539}" type="slidenum">
              <a:rPr lang="hu-HU"/>
              <a:pPr>
                <a:defRPr/>
              </a:pPr>
              <a:t>‹#›</a:t>
            </a:fld>
            <a:endParaRPr lang="hu-H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pPr>
              <a:defRPr/>
            </a:pPr>
            <a:fld id="{AFDC654B-BD72-49D0-BF81-581EA798C8F3}" type="datetimeFigureOut">
              <a:rPr lang="hu-HU"/>
              <a:pPr>
                <a:defRPr/>
              </a:pPr>
              <a:t>2014.02.28.</a:t>
            </a:fld>
            <a:endParaRPr lang="hu-HU" dirty="0"/>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59DB46E9-7D9B-4368-A062-666666755E5A}" type="slidenum">
              <a:rPr lang="hu-HU"/>
              <a:pPr>
                <a:defRPr/>
              </a:pPr>
              <a:t>‹#›</a:t>
            </a:fld>
            <a:endParaRPr lang="hu-H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pPr>
              <a:defRPr/>
            </a:pPr>
            <a:fld id="{ECC99F28-E536-400C-BF8E-44E455F8C172}" type="datetimeFigureOut">
              <a:rPr lang="hu-HU"/>
              <a:pPr>
                <a:defRPr/>
              </a:pPr>
              <a:t>2014.02.28.</a:t>
            </a:fld>
            <a:endParaRPr lang="hu-HU" dirty="0"/>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AD124592-83B7-4F62-936F-926E3F9A893C}" type="slidenum">
              <a:rPr lang="hu-HU"/>
              <a:pPr>
                <a:defRPr/>
              </a:pPr>
              <a:t>‹#›</a:t>
            </a:fld>
            <a:endParaRPr lang="hu-H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pPr>
              <a:defRPr/>
            </a:pPr>
            <a:fld id="{3F8529E6-B58E-4A7E-AFB2-7BBA28B0AE09}" type="datetimeFigureOut">
              <a:rPr lang="hu-HU"/>
              <a:pPr>
                <a:defRPr/>
              </a:pPr>
              <a:t>2014.02.28.</a:t>
            </a:fld>
            <a:endParaRPr lang="hu-HU" dirty="0"/>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1866CC72-FEA0-45C3-8B13-9E7E175CFBC1}" type="slidenum">
              <a:rPr lang="hu-HU"/>
              <a:pPr>
                <a:defRPr/>
              </a:pPr>
              <a:t>‹#›</a:t>
            </a:fld>
            <a:endParaRPr lang="hu-H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lvl1pPr>
              <a:defRPr/>
            </a:lvl1pPr>
          </a:lstStyle>
          <a:p>
            <a:pPr>
              <a:defRPr/>
            </a:pPr>
            <a:fld id="{96D35959-8166-49B9-AAA6-CD3ADB4DDC11}" type="datetimeFigureOut">
              <a:rPr lang="hu-HU"/>
              <a:pPr>
                <a:defRPr/>
              </a:pPr>
              <a:t>2014.02.28.</a:t>
            </a:fld>
            <a:endParaRPr lang="hu-HU" dirty="0"/>
          </a:p>
        </p:txBody>
      </p:sp>
      <p:sp>
        <p:nvSpPr>
          <p:cNvPr id="5" name="Élőláb helye 4"/>
          <p:cNvSpPr>
            <a:spLocks noGrp="1"/>
          </p:cNvSpPr>
          <p:nvPr>
            <p:ph type="ftr" sz="quarter" idx="11"/>
          </p:nvPr>
        </p:nvSpPr>
        <p:spPr/>
        <p:txBody>
          <a:bodyPr/>
          <a:lstStyle>
            <a:lvl1pPr>
              <a:defRPr/>
            </a:lvl1pPr>
          </a:lstStyle>
          <a:p>
            <a:pPr>
              <a:defRPr/>
            </a:pPr>
            <a:endParaRPr lang="hu-HU"/>
          </a:p>
        </p:txBody>
      </p:sp>
      <p:sp>
        <p:nvSpPr>
          <p:cNvPr id="6" name="Dia számának helye 5"/>
          <p:cNvSpPr>
            <a:spLocks noGrp="1"/>
          </p:cNvSpPr>
          <p:nvPr>
            <p:ph type="sldNum" sz="quarter" idx="12"/>
          </p:nvPr>
        </p:nvSpPr>
        <p:spPr/>
        <p:txBody>
          <a:bodyPr/>
          <a:lstStyle>
            <a:lvl1pPr>
              <a:defRPr/>
            </a:lvl1pPr>
          </a:lstStyle>
          <a:p>
            <a:pPr>
              <a:defRPr/>
            </a:pPr>
            <a:fld id="{C6DD2AB7-1545-4E5F-A02A-C740B797EAEB}" type="slidenum">
              <a:rPr lang="hu-HU"/>
              <a:pPr>
                <a:defRPr/>
              </a:pPr>
              <a:t>‹#›</a:t>
            </a:fld>
            <a:endParaRPr lang="hu-H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3"/>
          <p:cNvSpPr>
            <a:spLocks noGrp="1"/>
          </p:cNvSpPr>
          <p:nvPr>
            <p:ph type="dt" sz="half" idx="10"/>
          </p:nvPr>
        </p:nvSpPr>
        <p:spPr/>
        <p:txBody>
          <a:bodyPr/>
          <a:lstStyle>
            <a:lvl1pPr>
              <a:defRPr/>
            </a:lvl1pPr>
          </a:lstStyle>
          <a:p>
            <a:pPr>
              <a:defRPr/>
            </a:pPr>
            <a:fld id="{8E4063BB-0A79-47BC-9D03-DB79A27B3016}" type="datetimeFigureOut">
              <a:rPr lang="hu-HU"/>
              <a:pPr>
                <a:defRPr/>
              </a:pPr>
              <a:t>2014.02.28.</a:t>
            </a:fld>
            <a:endParaRPr lang="hu-HU" dirty="0"/>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8A9778C2-F9FD-4B65-8E85-8224918A7FE6}" type="slidenum">
              <a:rPr lang="hu-HU"/>
              <a:pPr>
                <a:defRPr/>
              </a:pPr>
              <a:t>‹#›</a:t>
            </a:fld>
            <a:endParaRPr lang="hu-H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3"/>
          <p:cNvSpPr>
            <a:spLocks noGrp="1"/>
          </p:cNvSpPr>
          <p:nvPr>
            <p:ph type="dt" sz="half" idx="10"/>
          </p:nvPr>
        </p:nvSpPr>
        <p:spPr/>
        <p:txBody>
          <a:bodyPr/>
          <a:lstStyle>
            <a:lvl1pPr>
              <a:defRPr/>
            </a:lvl1pPr>
          </a:lstStyle>
          <a:p>
            <a:pPr>
              <a:defRPr/>
            </a:pPr>
            <a:fld id="{D74B0E0B-4BB5-4F4C-84CB-AEF98757D37A}" type="datetimeFigureOut">
              <a:rPr lang="hu-HU"/>
              <a:pPr>
                <a:defRPr/>
              </a:pPr>
              <a:t>2014.02.28.</a:t>
            </a:fld>
            <a:endParaRPr lang="hu-HU" dirty="0"/>
          </a:p>
        </p:txBody>
      </p:sp>
      <p:sp>
        <p:nvSpPr>
          <p:cNvPr id="8" name="Élőláb helye 4"/>
          <p:cNvSpPr>
            <a:spLocks noGrp="1"/>
          </p:cNvSpPr>
          <p:nvPr>
            <p:ph type="ftr" sz="quarter" idx="11"/>
          </p:nvPr>
        </p:nvSpPr>
        <p:spPr/>
        <p:txBody>
          <a:bodyPr/>
          <a:lstStyle>
            <a:lvl1pPr>
              <a:defRPr/>
            </a:lvl1pPr>
          </a:lstStyle>
          <a:p>
            <a:pPr>
              <a:defRPr/>
            </a:pPr>
            <a:endParaRPr lang="hu-HU"/>
          </a:p>
        </p:txBody>
      </p:sp>
      <p:sp>
        <p:nvSpPr>
          <p:cNvPr id="9" name="Dia számának helye 5"/>
          <p:cNvSpPr>
            <a:spLocks noGrp="1"/>
          </p:cNvSpPr>
          <p:nvPr>
            <p:ph type="sldNum" sz="quarter" idx="12"/>
          </p:nvPr>
        </p:nvSpPr>
        <p:spPr/>
        <p:txBody>
          <a:bodyPr/>
          <a:lstStyle>
            <a:lvl1pPr>
              <a:defRPr/>
            </a:lvl1pPr>
          </a:lstStyle>
          <a:p>
            <a:pPr>
              <a:defRPr/>
            </a:pPr>
            <a:fld id="{CF1912AE-29EF-47DA-BAD3-2D83EB6B79B4}" type="slidenum">
              <a:rPr lang="hu-HU"/>
              <a:pPr>
                <a:defRPr/>
              </a:pPr>
              <a:t>‹#›</a:t>
            </a:fld>
            <a:endParaRPr lang="hu-H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3"/>
          <p:cNvSpPr>
            <a:spLocks noGrp="1"/>
          </p:cNvSpPr>
          <p:nvPr>
            <p:ph type="dt" sz="half" idx="10"/>
          </p:nvPr>
        </p:nvSpPr>
        <p:spPr/>
        <p:txBody>
          <a:bodyPr/>
          <a:lstStyle>
            <a:lvl1pPr>
              <a:defRPr/>
            </a:lvl1pPr>
          </a:lstStyle>
          <a:p>
            <a:pPr>
              <a:defRPr/>
            </a:pPr>
            <a:fld id="{1BF5FA85-23E2-4D6F-B8AD-DCC6B928B0EE}" type="datetimeFigureOut">
              <a:rPr lang="hu-HU"/>
              <a:pPr>
                <a:defRPr/>
              </a:pPr>
              <a:t>2014.02.28.</a:t>
            </a:fld>
            <a:endParaRPr lang="hu-HU" dirty="0"/>
          </a:p>
        </p:txBody>
      </p:sp>
      <p:sp>
        <p:nvSpPr>
          <p:cNvPr id="4" name="Élőláb helye 4"/>
          <p:cNvSpPr>
            <a:spLocks noGrp="1"/>
          </p:cNvSpPr>
          <p:nvPr>
            <p:ph type="ftr" sz="quarter" idx="11"/>
          </p:nvPr>
        </p:nvSpPr>
        <p:spPr/>
        <p:txBody>
          <a:bodyPr/>
          <a:lstStyle>
            <a:lvl1pPr>
              <a:defRPr/>
            </a:lvl1pPr>
          </a:lstStyle>
          <a:p>
            <a:pPr>
              <a:defRPr/>
            </a:pPr>
            <a:endParaRPr lang="hu-HU"/>
          </a:p>
        </p:txBody>
      </p:sp>
      <p:sp>
        <p:nvSpPr>
          <p:cNvPr id="5" name="Dia számának helye 5"/>
          <p:cNvSpPr>
            <a:spLocks noGrp="1"/>
          </p:cNvSpPr>
          <p:nvPr>
            <p:ph type="sldNum" sz="quarter" idx="12"/>
          </p:nvPr>
        </p:nvSpPr>
        <p:spPr/>
        <p:txBody>
          <a:bodyPr/>
          <a:lstStyle>
            <a:lvl1pPr>
              <a:defRPr/>
            </a:lvl1pPr>
          </a:lstStyle>
          <a:p>
            <a:pPr>
              <a:defRPr/>
            </a:pPr>
            <a:fld id="{6032757B-0ACE-40D3-A3A3-3E1F4C414F66}" type="slidenum">
              <a:rPr lang="hu-HU"/>
              <a:pPr>
                <a:defRPr/>
              </a:pPr>
              <a:t>‹#›</a:t>
            </a:fld>
            <a:endParaRPr lang="hu-H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3"/>
          <p:cNvSpPr>
            <a:spLocks noGrp="1"/>
          </p:cNvSpPr>
          <p:nvPr>
            <p:ph type="dt" sz="half" idx="10"/>
          </p:nvPr>
        </p:nvSpPr>
        <p:spPr/>
        <p:txBody>
          <a:bodyPr/>
          <a:lstStyle>
            <a:lvl1pPr>
              <a:defRPr/>
            </a:lvl1pPr>
          </a:lstStyle>
          <a:p>
            <a:pPr>
              <a:defRPr/>
            </a:pPr>
            <a:fld id="{F787E1A4-CA88-48D2-AF39-8944EF055AED}" type="datetimeFigureOut">
              <a:rPr lang="hu-HU"/>
              <a:pPr>
                <a:defRPr/>
              </a:pPr>
              <a:t>2014.02.28.</a:t>
            </a:fld>
            <a:endParaRPr lang="hu-HU" dirty="0"/>
          </a:p>
        </p:txBody>
      </p:sp>
      <p:sp>
        <p:nvSpPr>
          <p:cNvPr id="3" name="Élőláb helye 4"/>
          <p:cNvSpPr>
            <a:spLocks noGrp="1"/>
          </p:cNvSpPr>
          <p:nvPr>
            <p:ph type="ftr" sz="quarter" idx="11"/>
          </p:nvPr>
        </p:nvSpPr>
        <p:spPr/>
        <p:txBody>
          <a:bodyPr/>
          <a:lstStyle>
            <a:lvl1pPr>
              <a:defRPr/>
            </a:lvl1pPr>
          </a:lstStyle>
          <a:p>
            <a:pPr>
              <a:defRPr/>
            </a:pPr>
            <a:endParaRPr lang="hu-HU"/>
          </a:p>
        </p:txBody>
      </p:sp>
      <p:sp>
        <p:nvSpPr>
          <p:cNvPr id="4" name="Dia számának helye 5"/>
          <p:cNvSpPr>
            <a:spLocks noGrp="1"/>
          </p:cNvSpPr>
          <p:nvPr>
            <p:ph type="sldNum" sz="quarter" idx="12"/>
          </p:nvPr>
        </p:nvSpPr>
        <p:spPr/>
        <p:txBody>
          <a:bodyPr/>
          <a:lstStyle>
            <a:lvl1pPr>
              <a:defRPr/>
            </a:lvl1pPr>
          </a:lstStyle>
          <a:p>
            <a:pPr>
              <a:defRPr/>
            </a:pPr>
            <a:fld id="{66582E48-15D5-4144-B009-64469A56015C}" type="slidenum">
              <a:rPr lang="hu-HU"/>
              <a:pPr>
                <a:defRPr/>
              </a:pPr>
              <a:t>‹#›</a:t>
            </a:fld>
            <a:endParaRPr lang="hu-H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3"/>
          <p:cNvSpPr>
            <a:spLocks noGrp="1"/>
          </p:cNvSpPr>
          <p:nvPr>
            <p:ph type="dt" sz="half" idx="10"/>
          </p:nvPr>
        </p:nvSpPr>
        <p:spPr/>
        <p:txBody>
          <a:bodyPr/>
          <a:lstStyle>
            <a:lvl1pPr>
              <a:defRPr/>
            </a:lvl1pPr>
          </a:lstStyle>
          <a:p>
            <a:pPr>
              <a:defRPr/>
            </a:pPr>
            <a:fld id="{C513E905-1086-4B3B-AB74-1CF17EF6037E}" type="datetimeFigureOut">
              <a:rPr lang="hu-HU"/>
              <a:pPr>
                <a:defRPr/>
              </a:pPr>
              <a:t>2014.02.28.</a:t>
            </a:fld>
            <a:endParaRPr lang="hu-HU" dirty="0"/>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E723E55D-9E12-4A69-94CC-B7E70EF64798}" type="slidenum">
              <a:rPr lang="hu-HU"/>
              <a:pPr>
                <a:defRPr/>
              </a:pPr>
              <a:t>‹#›</a:t>
            </a:fld>
            <a:endParaRPr lang="hu-H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u-HU" noProof="0" dirty="0"/>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3"/>
          <p:cNvSpPr>
            <a:spLocks noGrp="1"/>
          </p:cNvSpPr>
          <p:nvPr>
            <p:ph type="dt" sz="half" idx="10"/>
          </p:nvPr>
        </p:nvSpPr>
        <p:spPr/>
        <p:txBody>
          <a:bodyPr/>
          <a:lstStyle>
            <a:lvl1pPr>
              <a:defRPr/>
            </a:lvl1pPr>
          </a:lstStyle>
          <a:p>
            <a:pPr>
              <a:defRPr/>
            </a:pPr>
            <a:fld id="{A5EDB5EA-1793-41D7-AFAC-F35DDE5578D7}" type="datetimeFigureOut">
              <a:rPr lang="hu-HU"/>
              <a:pPr>
                <a:defRPr/>
              </a:pPr>
              <a:t>2014.02.28.</a:t>
            </a:fld>
            <a:endParaRPr lang="hu-HU" dirty="0"/>
          </a:p>
        </p:txBody>
      </p:sp>
      <p:sp>
        <p:nvSpPr>
          <p:cNvPr id="6" name="Élőláb helye 4"/>
          <p:cNvSpPr>
            <a:spLocks noGrp="1"/>
          </p:cNvSpPr>
          <p:nvPr>
            <p:ph type="ftr" sz="quarter" idx="11"/>
          </p:nvPr>
        </p:nvSpPr>
        <p:spPr/>
        <p:txBody>
          <a:bodyPr/>
          <a:lstStyle>
            <a:lvl1pPr>
              <a:defRPr/>
            </a:lvl1pPr>
          </a:lstStyle>
          <a:p>
            <a:pPr>
              <a:defRPr/>
            </a:pPr>
            <a:endParaRPr lang="hu-HU"/>
          </a:p>
        </p:txBody>
      </p:sp>
      <p:sp>
        <p:nvSpPr>
          <p:cNvPr id="7" name="Dia számának helye 5"/>
          <p:cNvSpPr>
            <a:spLocks noGrp="1"/>
          </p:cNvSpPr>
          <p:nvPr>
            <p:ph type="sldNum" sz="quarter" idx="12"/>
          </p:nvPr>
        </p:nvSpPr>
        <p:spPr/>
        <p:txBody>
          <a:bodyPr/>
          <a:lstStyle>
            <a:lvl1pPr>
              <a:defRPr/>
            </a:lvl1pPr>
          </a:lstStyle>
          <a:p>
            <a:pPr>
              <a:defRPr/>
            </a:pPr>
            <a:fld id="{9A889DDA-DFC1-4838-ADEC-727AE3CB4169}" type="slidenum">
              <a:rPr lang="hu-HU"/>
              <a:pPr>
                <a:defRPr/>
              </a:pPr>
              <a:t>‹#›</a:t>
            </a:fld>
            <a:endParaRPr lang="hu-H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Cím hely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hu-HU" smtClean="0"/>
              <a:t>Mintacím szerkesztése</a:t>
            </a:r>
          </a:p>
        </p:txBody>
      </p:sp>
      <p:sp>
        <p:nvSpPr>
          <p:cNvPr id="1027" name="Szöveg hely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7377F04-3131-4E25-B63E-14FA87FACA73}" type="datetimeFigureOut">
              <a:rPr lang="hu-HU"/>
              <a:pPr>
                <a:defRPr/>
              </a:pPr>
              <a:t>2014.02.28.</a:t>
            </a:fld>
            <a:endParaRPr lang="hu-HU" dirty="0"/>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C049A47-B06B-4139-96EE-9E3916C701BF}" type="slidenum">
              <a:rPr lang="hu-HU"/>
              <a:pPr>
                <a:defRPr/>
              </a:pPr>
              <a:t>‹#›</a:t>
            </a:fld>
            <a:endParaRPr lang="hu-HU"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google.com/publicdata/explore?ds=kthk374hkr6tr_&amp;ctype=b&amp;strail=false&amp;bcs=d&amp;nselm=s&amp;met_x=indicator_53906&amp;scale_x=lin&amp;ind_x=false&amp;met_y=indicator_103106&amp;scale_y=lin&amp;ind_y=false&amp;met_s=indicator_306&amp;scale_s=lin&amp;ind_s=false&amp;met_c=indicator_103106&amp;scale_c=lin&amp;ind_c=false&amp;idim=country:4903:5"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borbelytibor@lab.hu" TargetMode="External"/><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almanac.ukces.org.uk/Skills/What%20are%20skills%20mismatches/Forms/AllItems.aspx" TargetMode="External"/><Relationship Id="rId4" Type="http://schemas.openxmlformats.org/officeDocument/2006/relationships/hyperlink" Target="http://spt:20911/Skills/D4/Forms/AllItems.aspx"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tats.oecd.org/glossary/detail.asp?ID=1488"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p:cNvPicPr>
            <a:picLocks noChangeAspect="1" noChangeArrowheads="1"/>
          </p:cNvPicPr>
          <p:nvPr/>
        </p:nvPicPr>
        <p:blipFill>
          <a:blip r:embed="rId2"/>
          <a:srcRect/>
          <a:stretch>
            <a:fillRect/>
          </a:stretch>
        </p:blipFill>
        <p:spPr bwMode="auto">
          <a:xfrm>
            <a:off x="179388" y="1646238"/>
            <a:ext cx="8785225" cy="5095875"/>
          </a:xfrm>
          <a:prstGeom prst="rect">
            <a:avLst/>
          </a:prstGeom>
          <a:noFill/>
          <a:ln w="9525">
            <a:noFill/>
            <a:miter lim="800000"/>
            <a:headEnd/>
            <a:tailEnd/>
          </a:ln>
        </p:spPr>
      </p:pic>
      <p:sp>
        <p:nvSpPr>
          <p:cNvPr id="14338" name="Cím 1"/>
          <p:cNvSpPr>
            <a:spLocks noGrp="1"/>
          </p:cNvSpPr>
          <p:nvPr>
            <p:ph type="ctrTitle"/>
          </p:nvPr>
        </p:nvSpPr>
        <p:spPr>
          <a:xfrm>
            <a:off x="428625" y="1989138"/>
            <a:ext cx="4935538" cy="1470025"/>
          </a:xfrm>
        </p:spPr>
        <p:txBody>
          <a:bodyPr/>
          <a:lstStyle/>
          <a:p>
            <a:pPr algn="l" eaLnBrk="1" hangingPunct="1"/>
            <a:r>
              <a:rPr lang="en-GB" i="1" smtClean="0"/>
              <a:t>Future Skills Need and the role of PES</a:t>
            </a:r>
            <a:r>
              <a:rPr lang="hu-HU" smtClean="0"/>
              <a:t>s</a:t>
            </a:r>
            <a:endParaRPr lang="hu-HU" b="1" smtClean="0">
              <a:solidFill>
                <a:schemeClr val="bg1"/>
              </a:solidFill>
              <a:latin typeface="Palatino Linotype" pitchFamily="18" charset="0"/>
            </a:endParaRPr>
          </a:p>
        </p:txBody>
      </p:sp>
      <p:sp>
        <p:nvSpPr>
          <p:cNvPr id="14339" name="Alcím 2"/>
          <p:cNvSpPr>
            <a:spLocks noGrp="1"/>
          </p:cNvSpPr>
          <p:nvPr>
            <p:ph type="subTitle" idx="1"/>
          </p:nvPr>
        </p:nvSpPr>
        <p:spPr>
          <a:xfrm>
            <a:off x="6084888" y="4581525"/>
            <a:ext cx="2519362" cy="1296988"/>
          </a:xfrm>
        </p:spPr>
        <p:txBody>
          <a:bodyPr/>
          <a:lstStyle/>
          <a:p>
            <a:endParaRPr lang="hu-HU" sz="2400" smtClean="0">
              <a:solidFill>
                <a:schemeClr val="bg1"/>
              </a:solidFill>
            </a:endParaRPr>
          </a:p>
          <a:p>
            <a:r>
              <a:rPr lang="en-GB" sz="2400" smtClean="0">
                <a:solidFill>
                  <a:schemeClr val="bg1"/>
                </a:solidFill>
              </a:rPr>
              <a:t>Tibor Bors Borbély-Pecze, </a:t>
            </a:r>
            <a:r>
              <a:rPr lang="hu-HU" sz="2400" smtClean="0">
                <a:solidFill>
                  <a:schemeClr val="bg1"/>
                </a:solidFill>
              </a:rPr>
              <a:t>Ph.D</a:t>
            </a:r>
            <a:r>
              <a:rPr lang="en-GB" sz="2400" smtClean="0">
                <a:solidFill>
                  <a:schemeClr val="bg1"/>
                </a:solidFill>
              </a:rPr>
              <a:t> </a:t>
            </a:r>
            <a:endParaRPr lang="hu-HU" sz="2400" smtClean="0">
              <a:solidFill>
                <a:schemeClr val="bg1"/>
              </a:solidFill>
            </a:endParaRPr>
          </a:p>
          <a:p>
            <a:r>
              <a:rPr lang="en-GB" sz="2400" smtClean="0">
                <a:solidFill>
                  <a:schemeClr val="bg1"/>
                </a:solidFill>
              </a:rPr>
              <a:t>Senior Consultant </a:t>
            </a:r>
          </a:p>
        </p:txBody>
      </p:sp>
      <p:pic>
        <p:nvPicPr>
          <p:cNvPr id="14340" name="Picture 2"/>
          <p:cNvPicPr>
            <a:picLocks noChangeAspect="1" noChangeArrowheads="1"/>
          </p:cNvPicPr>
          <p:nvPr/>
        </p:nvPicPr>
        <p:blipFill>
          <a:blip r:embed="rId3"/>
          <a:srcRect/>
          <a:stretch>
            <a:fillRect/>
          </a:stretch>
        </p:blipFill>
        <p:spPr bwMode="auto">
          <a:xfrm>
            <a:off x="5807075" y="247650"/>
            <a:ext cx="3157538" cy="1165225"/>
          </a:xfrm>
          <a:prstGeom prst="rect">
            <a:avLst/>
          </a:prstGeom>
          <a:noFill/>
          <a:ln w="9525">
            <a:noFill/>
            <a:miter lim="800000"/>
            <a:headEnd/>
            <a:tailEnd/>
          </a:ln>
        </p:spPr>
      </p:pic>
      <p:sp>
        <p:nvSpPr>
          <p:cNvPr id="14341" name="Cím 1"/>
          <p:cNvSpPr txBox="1">
            <a:spLocks/>
          </p:cNvSpPr>
          <p:nvPr/>
        </p:nvSpPr>
        <p:spPr bwMode="auto">
          <a:xfrm>
            <a:off x="571500" y="4857750"/>
            <a:ext cx="4892675" cy="1470025"/>
          </a:xfrm>
          <a:prstGeom prst="rect">
            <a:avLst/>
          </a:prstGeom>
          <a:noFill/>
          <a:ln w="9525">
            <a:noFill/>
            <a:miter lim="800000"/>
            <a:headEnd/>
            <a:tailEnd/>
          </a:ln>
        </p:spPr>
        <p:txBody>
          <a:bodyPr anchor="ctr"/>
          <a:lstStyle/>
          <a:p>
            <a:pPr algn="r"/>
            <a:endParaRPr lang="hu-HU" sz="3200">
              <a:solidFill>
                <a:schemeClr val="bg1"/>
              </a:solidFill>
              <a:latin typeface="Palatino Linotype" pitchFamily="18" charset="0"/>
            </a:endParaRPr>
          </a:p>
          <a:p>
            <a:pPr algn="r"/>
            <a:r>
              <a:rPr lang="en-GB" sz="3200">
                <a:solidFill>
                  <a:schemeClr val="bg1"/>
                </a:solidFill>
                <a:latin typeface="Palatino Linotype" pitchFamily="18" charset="0"/>
              </a:rPr>
              <a:t>V4 &amp; CPESSEC seminar </a:t>
            </a:r>
          </a:p>
          <a:p>
            <a:pPr algn="r"/>
            <a:r>
              <a:rPr lang="en-GB" sz="2400">
                <a:solidFill>
                  <a:schemeClr val="bg1"/>
                </a:solidFill>
                <a:latin typeface="Palatino Linotype" pitchFamily="18" charset="0"/>
              </a:rPr>
              <a:t>Budapest, 26 February 2014</a:t>
            </a:r>
            <a:endParaRPr lang="en-GB" sz="3200">
              <a:solidFill>
                <a:schemeClr val="bg1"/>
              </a:solidFill>
              <a:latin typeface="Palatino Linotype" pitchFamily="18" charset="0"/>
            </a:endParaRPr>
          </a:p>
        </p:txBody>
      </p:sp>
      <p:pic>
        <p:nvPicPr>
          <p:cNvPr id="14342" name="Picture 2"/>
          <p:cNvPicPr>
            <a:picLocks noChangeAspect="1" noChangeArrowheads="1"/>
          </p:cNvPicPr>
          <p:nvPr/>
        </p:nvPicPr>
        <p:blipFill>
          <a:blip r:embed="rId4"/>
          <a:srcRect/>
          <a:stretch>
            <a:fillRect/>
          </a:stretch>
        </p:blipFill>
        <p:spPr bwMode="auto">
          <a:xfrm>
            <a:off x="214313" y="3500438"/>
            <a:ext cx="5378450" cy="17287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sp>
        <p:nvSpPr>
          <p:cNvPr id="24578" name="Cím 1"/>
          <p:cNvSpPr txBox="1">
            <a:spLocks/>
          </p:cNvSpPr>
          <p:nvPr/>
        </p:nvSpPr>
        <p:spPr bwMode="auto">
          <a:xfrm>
            <a:off x="0" y="0"/>
            <a:ext cx="9144000"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Elements of the PES toolbox: training/2</a:t>
            </a:r>
          </a:p>
          <a:p>
            <a:r>
              <a:rPr lang="en-GB" sz="3600" b="1">
                <a:solidFill>
                  <a:schemeClr val="tx2"/>
                </a:solidFill>
                <a:latin typeface="Palatino Linotype" pitchFamily="18" charset="0"/>
              </a:rPr>
              <a:t> </a:t>
            </a:r>
          </a:p>
        </p:txBody>
      </p:sp>
      <p:sp>
        <p:nvSpPr>
          <p:cNvPr id="24579" name="Szövegdoboz 7"/>
          <p:cNvSpPr txBox="1">
            <a:spLocks noChangeArrowheads="1"/>
          </p:cNvSpPr>
          <p:nvPr/>
        </p:nvSpPr>
        <p:spPr bwMode="auto">
          <a:xfrm flipH="1">
            <a:off x="250825" y="641350"/>
            <a:ext cx="8358188" cy="5662613"/>
          </a:xfrm>
          <a:prstGeom prst="rect">
            <a:avLst/>
          </a:prstGeom>
          <a:noFill/>
          <a:ln w="9525">
            <a:noFill/>
            <a:miter lim="800000"/>
            <a:headEnd/>
            <a:tailEnd/>
          </a:ln>
        </p:spPr>
        <p:txBody>
          <a:bodyPr>
            <a:spAutoFit/>
          </a:bodyPr>
          <a:lstStyle/>
          <a:p>
            <a:pPr algn="just">
              <a:buFont typeface="Arial" charset="0"/>
              <a:buChar char="•"/>
            </a:pPr>
            <a:r>
              <a:rPr lang="en-GB" sz="3200"/>
              <a:t> often  </a:t>
            </a:r>
            <a:r>
              <a:rPr lang="en-GB" sz="3200" i="1"/>
              <a:t>targeting special groups </a:t>
            </a:r>
            <a:r>
              <a:rPr lang="en-GB" sz="3200"/>
              <a:t>(e.g. YGI sub-groups of NEETs),</a:t>
            </a:r>
          </a:p>
          <a:p>
            <a:pPr>
              <a:buFont typeface="Arial" charset="0"/>
              <a:buChar char="•"/>
            </a:pPr>
            <a:r>
              <a:rPr lang="en-GB" sz="3200"/>
              <a:t>  paradigm of </a:t>
            </a:r>
            <a:r>
              <a:rPr lang="en-GB" sz="3200" i="1"/>
              <a:t>LLL</a:t>
            </a:r>
            <a:r>
              <a:rPr lang="en-GB" sz="3200"/>
              <a:t> become a European answer, also influences LM training as ALMP </a:t>
            </a:r>
          </a:p>
          <a:p>
            <a:pPr lvl="1" algn="just">
              <a:buFont typeface="Arial" charset="0"/>
              <a:buChar char="•"/>
            </a:pPr>
            <a:r>
              <a:rPr lang="en-GB" sz="2800"/>
              <a:t> </a:t>
            </a:r>
            <a:r>
              <a:rPr lang="en-GB" sz="2400" i="1"/>
              <a:t>continuous professional development/ education </a:t>
            </a:r>
            <a:r>
              <a:rPr lang="en-GB" sz="2400"/>
              <a:t>(CPD/E) from the 80’s has become a basis for most of the professions not only for the highly skilled workers.</a:t>
            </a:r>
          </a:p>
          <a:p>
            <a:pPr algn="just"/>
            <a:endParaRPr lang="hu-HU" sz="2800" b="1"/>
          </a:p>
          <a:p>
            <a:pPr algn="just"/>
            <a:r>
              <a:rPr lang="en-GB" sz="2800" b="1"/>
              <a:t>These  different demands require </a:t>
            </a:r>
            <a:r>
              <a:rPr lang="en-GB" sz="2800" b="1" i="1"/>
              <a:t>short</a:t>
            </a:r>
            <a:r>
              <a:rPr lang="en-GB" sz="2800" b="1"/>
              <a:t> but often </a:t>
            </a:r>
            <a:r>
              <a:rPr lang="en-GB" sz="2800" b="1" i="1"/>
              <a:t>long</a:t>
            </a:r>
            <a:r>
              <a:rPr lang="en-GB" sz="2800" b="1"/>
              <a:t> term training courses, </a:t>
            </a:r>
            <a:r>
              <a:rPr lang="en-GB" sz="2800" b="1" i="1"/>
              <a:t>general</a:t>
            </a:r>
            <a:r>
              <a:rPr lang="en-GB" sz="2800" b="1"/>
              <a:t> and </a:t>
            </a:r>
            <a:r>
              <a:rPr lang="en-GB" sz="2800" b="1" i="1"/>
              <a:t>professional</a:t>
            </a:r>
            <a:r>
              <a:rPr lang="en-GB" sz="2800" b="1"/>
              <a:t> forms from the PES side and it might generate contradictions. </a:t>
            </a:r>
          </a:p>
          <a:p>
            <a:pPr>
              <a:buFont typeface="Arial" charset="0"/>
              <a:buChar char="•"/>
            </a:pPr>
            <a:endParaRPr lang="hu-H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sp>
        <p:nvSpPr>
          <p:cNvPr id="25602" name="Cím 1"/>
          <p:cNvSpPr txBox="1">
            <a:spLocks/>
          </p:cNvSpPr>
          <p:nvPr/>
        </p:nvSpPr>
        <p:spPr bwMode="auto">
          <a:xfrm>
            <a:off x="0" y="285750"/>
            <a:ext cx="9144000"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Elements of the PES toolbox: LM prognosis </a:t>
            </a:r>
          </a:p>
          <a:p>
            <a:r>
              <a:rPr lang="en-GB" sz="3600" b="1">
                <a:solidFill>
                  <a:schemeClr val="tx2"/>
                </a:solidFill>
                <a:latin typeface="Palatino Linotype" pitchFamily="18" charset="0"/>
              </a:rPr>
              <a:t> </a:t>
            </a:r>
          </a:p>
        </p:txBody>
      </p:sp>
      <p:sp>
        <p:nvSpPr>
          <p:cNvPr id="25603" name="Szövegdoboz 4"/>
          <p:cNvSpPr txBox="1">
            <a:spLocks noChangeArrowheads="1"/>
          </p:cNvSpPr>
          <p:nvPr/>
        </p:nvSpPr>
        <p:spPr bwMode="auto">
          <a:xfrm>
            <a:off x="214313" y="1143000"/>
            <a:ext cx="8358187" cy="5878513"/>
          </a:xfrm>
          <a:prstGeom prst="rect">
            <a:avLst/>
          </a:prstGeom>
          <a:noFill/>
          <a:ln w="9525">
            <a:noFill/>
            <a:miter lim="800000"/>
            <a:headEnd/>
            <a:tailEnd/>
          </a:ln>
        </p:spPr>
        <p:txBody>
          <a:bodyPr>
            <a:spAutoFit/>
          </a:bodyPr>
          <a:lstStyle/>
          <a:p>
            <a:pPr algn="just"/>
            <a:r>
              <a:rPr lang="en-US" sz="2400"/>
              <a:t>There are two major approaches to occupational forecasting: </a:t>
            </a:r>
            <a:endParaRPr lang="hu-HU" sz="2400"/>
          </a:p>
          <a:p>
            <a:pPr algn="just">
              <a:buFont typeface="Arial" charset="0"/>
              <a:buChar char="•"/>
            </a:pPr>
            <a:r>
              <a:rPr lang="hu-HU" sz="2400"/>
              <a:t> </a:t>
            </a:r>
            <a:r>
              <a:rPr lang="en-US" sz="3200" i="1"/>
              <a:t>workforce projection </a:t>
            </a:r>
            <a:endParaRPr lang="hu-HU" sz="3200" i="1"/>
          </a:p>
          <a:p>
            <a:pPr algn="just">
              <a:buFont typeface="Arial" charset="0"/>
              <a:buChar char="•"/>
            </a:pPr>
            <a:r>
              <a:rPr lang="en-US" sz="3200"/>
              <a:t>and </a:t>
            </a:r>
            <a:r>
              <a:rPr lang="en-US" sz="3200" i="1"/>
              <a:t>labour market analysis (signalling</a:t>
            </a:r>
            <a:r>
              <a:rPr lang="en-US" sz="3200"/>
              <a:t>). </a:t>
            </a:r>
            <a:endParaRPr lang="hu-HU" sz="3200"/>
          </a:p>
          <a:p>
            <a:pPr algn="just"/>
            <a:endParaRPr lang="hu-HU" sz="2400"/>
          </a:p>
          <a:p>
            <a:pPr algn="just"/>
            <a:r>
              <a:rPr lang="en-US" sz="2400"/>
              <a:t>Workforce projection produces longer-term federal and provincial forecasts, while labour market analyses (LMA) identify and continually adjust to current regional and short-term trends.</a:t>
            </a:r>
            <a:r>
              <a:rPr lang="hu-HU" sz="2400"/>
              <a:t> </a:t>
            </a:r>
          </a:p>
          <a:p>
            <a:pPr algn="just"/>
            <a:endParaRPr lang="hu-HU" sz="2400"/>
          </a:p>
          <a:p>
            <a:pPr algn="just"/>
            <a:r>
              <a:rPr lang="en-US" sz="2400" b="1"/>
              <a:t>These signals are available </a:t>
            </a:r>
            <a:r>
              <a:rPr lang="en-US" sz="2400"/>
              <a:t>via newspaper job listings or from the provincial and </a:t>
            </a:r>
            <a:r>
              <a:rPr lang="en-US" sz="2400" b="1"/>
              <a:t>public employment </a:t>
            </a:r>
            <a:r>
              <a:rPr lang="en-US" sz="2400"/>
              <a:t>and social insurance </a:t>
            </a:r>
            <a:r>
              <a:rPr lang="en-US" sz="2400" b="1"/>
              <a:t>services</a:t>
            </a:r>
            <a:r>
              <a:rPr lang="en-US" sz="2400"/>
              <a:t> that collect information about job openings, placements and unemployment rates.</a:t>
            </a:r>
            <a:r>
              <a:rPr lang="hu-HU" sz="2400"/>
              <a:t> </a:t>
            </a:r>
          </a:p>
          <a:p>
            <a:pPr algn="just"/>
            <a:r>
              <a:rPr lang="hu-HU" sz="2400"/>
              <a:t>(CCL, CA 2007)</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sp>
        <p:nvSpPr>
          <p:cNvPr id="26626" name="Cím 1"/>
          <p:cNvSpPr txBox="1">
            <a:spLocks/>
          </p:cNvSpPr>
          <p:nvPr/>
        </p:nvSpPr>
        <p:spPr bwMode="auto">
          <a:xfrm>
            <a:off x="0" y="285750"/>
            <a:ext cx="9144000"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Elements of the PES toolbox: LM prognosis </a:t>
            </a:r>
            <a:r>
              <a:rPr lang="hu-HU" sz="3600" b="1">
                <a:solidFill>
                  <a:schemeClr val="tx2"/>
                </a:solidFill>
                <a:latin typeface="Palatino Linotype" pitchFamily="18" charset="0"/>
              </a:rPr>
              <a:t>/2 </a:t>
            </a:r>
            <a:endParaRPr lang="en-GB" sz="3600" b="1">
              <a:solidFill>
                <a:schemeClr val="tx2"/>
              </a:solidFill>
              <a:latin typeface="Palatino Linotype" pitchFamily="18" charset="0"/>
            </a:endParaRPr>
          </a:p>
          <a:p>
            <a:r>
              <a:rPr lang="en-GB" sz="3600" b="1">
                <a:solidFill>
                  <a:schemeClr val="tx2"/>
                </a:solidFill>
                <a:latin typeface="Palatino Linotype" pitchFamily="18" charset="0"/>
              </a:rPr>
              <a:t> </a:t>
            </a:r>
          </a:p>
        </p:txBody>
      </p:sp>
      <p:sp>
        <p:nvSpPr>
          <p:cNvPr id="26627" name="Szövegdoboz 4"/>
          <p:cNvSpPr txBox="1">
            <a:spLocks noChangeArrowheads="1"/>
          </p:cNvSpPr>
          <p:nvPr/>
        </p:nvSpPr>
        <p:spPr bwMode="auto">
          <a:xfrm>
            <a:off x="214313" y="1214438"/>
            <a:ext cx="8215312" cy="5386387"/>
          </a:xfrm>
          <a:prstGeom prst="rect">
            <a:avLst/>
          </a:prstGeom>
          <a:noFill/>
          <a:ln w="9525">
            <a:noFill/>
            <a:miter lim="800000"/>
            <a:headEnd/>
            <a:tailEnd/>
          </a:ln>
        </p:spPr>
        <p:txBody>
          <a:bodyPr>
            <a:spAutoFit/>
          </a:bodyPr>
          <a:lstStyle/>
          <a:p>
            <a:pPr algn="just"/>
            <a:r>
              <a:rPr lang="en-GB" sz="3200"/>
              <a:t>Challenges; </a:t>
            </a:r>
          </a:p>
          <a:p>
            <a:pPr algn="just">
              <a:buFont typeface="Arial" charset="0"/>
              <a:buChar char="•"/>
            </a:pPr>
            <a:r>
              <a:rPr lang="en-GB" sz="2400"/>
              <a:t> short term (signalling) and long-term (projections) are often mixed </a:t>
            </a:r>
            <a:endParaRPr lang="hu-HU" sz="2400"/>
          </a:p>
          <a:p>
            <a:pPr algn="just">
              <a:buFont typeface="Arial" charset="0"/>
              <a:buChar char="•"/>
            </a:pPr>
            <a:r>
              <a:rPr lang="en-GB" sz="2400"/>
              <a:t> connections between PES and schools and adult educators are varies from country to country </a:t>
            </a:r>
          </a:p>
          <a:p>
            <a:pPr algn="just">
              <a:buFont typeface="Arial" charset="0"/>
              <a:buChar char="•"/>
            </a:pPr>
            <a:r>
              <a:rPr lang="en-GB" sz="2400"/>
              <a:t> training as ALMP and PES as an organisation not always able to follow the needs (based on the outcomes of the signals)  </a:t>
            </a:r>
          </a:p>
          <a:p>
            <a:pPr algn="just">
              <a:buFont typeface="Arial" charset="0"/>
              <a:buChar char="•"/>
            </a:pPr>
            <a:r>
              <a:rPr lang="en-GB" sz="2400"/>
              <a:t> links between PES and other partners (e.g. Central Statistical Offices, universities, CEDEFOP</a:t>
            </a:r>
            <a:r>
              <a:rPr lang="hu-HU" sz="2400"/>
              <a:t>,</a:t>
            </a:r>
            <a:r>
              <a:rPr lang="en-GB" sz="2400"/>
              <a:t> etc.) need to have more attention </a:t>
            </a:r>
          </a:p>
          <a:p>
            <a:pPr algn="just">
              <a:buFont typeface="Arial" charset="0"/>
              <a:buChar char="•"/>
            </a:pPr>
            <a:r>
              <a:rPr lang="en-GB" sz="2400"/>
              <a:t> developing and running these type of system require highly skilled staff  </a:t>
            </a:r>
            <a:r>
              <a:rPr lang="hu-HU" sz="2400"/>
              <a:t>…. </a:t>
            </a:r>
            <a:endParaRPr lang="en-GB" sz="2400"/>
          </a:p>
          <a:p>
            <a:pPr algn="just"/>
            <a:endParaRPr lang="hu-HU" sz="24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pic>
        <p:nvPicPr>
          <p:cNvPr id="27650" name="Picture 2" descr="C:\Documents and Settings\borbelytibor\Asztal\V4 Feb 2014\ChartImg.png"/>
          <p:cNvPicPr>
            <a:picLocks noChangeAspect="1" noChangeArrowheads="1"/>
          </p:cNvPicPr>
          <p:nvPr/>
        </p:nvPicPr>
        <p:blipFill>
          <a:blip r:embed="rId3"/>
          <a:srcRect/>
          <a:stretch>
            <a:fillRect/>
          </a:stretch>
        </p:blipFill>
        <p:spPr bwMode="auto">
          <a:xfrm>
            <a:off x="571500" y="857250"/>
            <a:ext cx="7621588" cy="5716588"/>
          </a:xfrm>
          <a:prstGeom prst="rect">
            <a:avLst/>
          </a:prstGeom>
          <a:noFill/>
          <a:ln w="9525">
            <a:noFill/>
            <a:miter lim="800000"/>
            <a:headEnd/>
            <a:tailEnd/>
          </a:ln>
        </p:spPr>
      </p:pic>
      <p:sp>
        <p:nvSpPr>
          <p:cNvPr id="27651" name="Cím 1"/>
          <p:cNvSpPr txBox="1">
            <a:spLocks/>
          </p:cNvSpPr>
          <p:nvPr/>
        </p:nvSpPr>
        <p:spPr bwMode="auto">
          <a:xfrm>
            <a:off x="0" y="0"/>
            <a:ext cx="9144000"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Current EU prognosis model</a:t>
            </a:r>
          </a:p>
          <a:p>
            <a:r>
              <a:rPr lang="en-GB" sz="3600" b="1">
                <a:solidFill>
                  <a:schemeClr val="tx2"/>
                </a:solidFill>
                <a:latin typeface="Palatino Linotype" pitchFamily="18"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pic>
        <p:nvPicPr>
          <p:cNvPr id="28674" name="Picture 2" descr="C:\Documents and Settings\borbelytibor\Asztal\V4 Feb 2014\Eurostat_Map_tsdsc440_07124138323_download_tmp_embed.png"/>
          <p:cNvPicPr>
            <a:picLocks noChangeAspect="1" noChangeArrowheads="1"/>
          </p:cNvPicPr>
          <p:nvPr/>
        </p:nvPicPr>
        <p:blipFill>
          <a:blip r:embed="rId3"/>
          <a:srcRect/>
          <a:stretch>
            <a:fillRect/>
          </a:stretch>
        </p:blipFill>
        <p:spPr bwMode="auto">
          <a:xfrm>
            <a:off x="4214813" y="69850"/>
            <a:ext cx="4341812" cy="6788150"/>
          </a:xfrm>
          <a:prstGeom prst="rect">
            <a:avLst/>
          </a:prstGeom>
          <a:noFill/>
          <a:ln w="9525">
            <a:noFill/>
            <a:miter lim="800000"/>
            <a:headEnd/>
            <a:tailEnd/>
          </a:ln>
        </p:spPr>
      </p:pic>
      <p:sp>
        <p:nvSpPr>
          <p:cNvPr id="28675" name="Cím 1"/>
          <p:cNvSpPr txBox="1">
            <a:spLocks/>
          </p:cNvSpPr>
          <p:nvPr/>
        </p:nvSpPr>
        <p:spPr bwMode="auto">
          <a:xfrm>
            <a:off x="0" y="1000125"/>
            <a:ext cx="4429125"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How far are we from this in </a:t>
            </a:r>
            <a:r>
              <a:rPr lang="hu-HU" sz="3600" b="1">
                <a:solidFill>
                  <a:schemeClr val="tx2"/>
                </a:solidFill>
                <a:latin typeface="Palatino Linotype" pitchFamily="18" charset="0"/>
              </a:rPr>
              <a:t>the </a:t>
            </a:r>
          </a:p>
          <a:p>
            <a:r>
              <a:rPr lang="en-GB" sz="3600" b="1">
                <a:solidFill>
                  <a:schemeClr val="tx2"/>
                </a:solidFill>
                <a:latin typeface="Palatino Linotype" pitchFamily="18" charset="0"/>
              </a:rPr>
              <a:t>CEE &amp; Balkan region? </a:t>
            </a:r>
            <a:r>
              <a:rPr lang="hu-HU" sz="3600" b="1">
                <a:solidFill>
                  <a:schemeClr val="tx2"/>
                </a:solidFill>
                <a:latin typeface="Palatino Linotype" pitchFamily="18" charset="0"/>
              </a:rPr>
              <a:t>(LLL %, 2012)</a:t>
            </a:r>
            <a:endParaRPr lang="en-GB" sz="3600" b="1">
              <a:solidFill>
                <a:schemeClr val="tx2"/>
              </a:solidFill>
              <a:latin typeface="Palatino Linotype"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ím 1"/>
          <p:cNvSpPr txBox="1">
            <a:spLocks/>
          </p:cNvSpPr>
          <p:nvPr/>
        </p:nvSpPr>
        <p:spPr bwMode="auto">
          <a:xfrm>
            <a:off x="0" y="620713"/>
            <a:ext cx="2700338" cy="2357437"/>
          </a:xfrm>
          <a:prstGeom prst="rect">
            <a:avLst/>
          </a:prstGeom>
          <a:noFill/>
          <a:ln w="9525">
            <a:noFill/>
            <a:miter lim="800000"/>
            <a:headEnd/>
            <a:tailEnd/>
          </a:ln>
        </p:spPr>
        <p:txBody>
          <a:bodyPr anchor="ctr"/>
          <a:lstStyle/>
          <a:p>
            <a:r>
              <a:rPr lang="en-GB" sz="3200" b="1">
                <a:solidFill>
                  <a:schemeClr val="tx2"/>
                </a:solidFill>
                <a:latin typeface="Palatino Linotype" pitchFamily="18" charset="0"/>
              </a:rPr>
              <a:t>How far are we from this in the </a:t>
            </a:r>
          </a:p>
          <a:p>
            <a:r>
              <a:rPr lang="en-GB" sz="3200" b="1">
                <a:solidFill>
                  <a:schemeClr val="tx2"/>
                </a:solidFill>
                <a:latin typeface="Palatino Linotype" pitchFamily="18" charset="0"/>
              </a:rPr>
              <a:t>CEE &amp; Balkan region? (HDI, 2013</a:t>
            </a:r>
            <a:r>
              <a:rPr lang="en-GB" sz="2400" b="1">
                <a:solidFill>
                  <a:schemeClr val="tx2"/>
                </a:solidFill>
                <a:latin typeface="Palatino Linotype" pitchFamily="18" charset="0"/>
              </a:rPr>
              <a:t>)</a:t>
            </a:r>
          </a:p>
        </p:txBody>
      </p:sp>
      <p:pic>
        <p:nvPicPr>
          <p:cNvPr id="29698" name="Picture 2">
            <a:hlinkClick r:id="rId2"/>
          </p:cNvPr>
          <p:cNvPicPr>
            <a:picLocks noChangeAspect="1" noChangeArrowheads="1"/>
          </p:cNvPicPr>
          <p:nvPr/>
        </p:nvPicPr>
        <p:blipFill>
          <a:blip r:embed="rId3"/>
          <a:srcRect/>
          <a:stretch>
            <a:fillRect/>
          </a:stretch>
        </p:blipFill>
        <p:spPr bwMode="auto">
          <a:xfrm>
            <a:off x="2640013" y="0"/>
            <a:ext cx="6503987" cy="6215063"/>
          </a:xfrm>
          <a:prstGeom prst="rect">
            <a:avLst/>
          </a:prstGeom>
          <a:noFill/>
          <a:ln w="9525">
            <a:noFill/>
            <a:miter lim="800000"/>
            <a:headEnd/>
            <a:tailEnd/>
          </a:ln>
        </p:spPr>
      </p:pic>
      <p:sp>
        <p:nvSpPr>
          <p:cNvPr id="29699" name="Szövegdoboz 4"/>
          <p:cNvSpPr txBox="1">
            <a:spLocks noChangeArrowheads="1"/>
          </p:cNvSpPr>
          <p:nvPr/>
        </p:nvSpPr>
        <p:spPr bwMode="auto">
          <a:xfrm>
            <a:off x="428625" y="6500813"/>
            <a:ext cx="184150" cy="369887"/>
          </a:xfrm>
          <a:prstGeom prst="rect">
            <a:avLst/>
          </a:prstGeom>
          <a:noFill/>
          <a:ln w="9525">
            <a:noFill/>
            <a:miter lim="800000"/>
            <a:headEnd/>
            <a:tailEnd/>
          </a:ln>
        </p:spPr>
        <p:txBody>
          <a:bodyPr wrap="none">
            <a:spAutoFit/>
          </a:bodyPr>
          <a:lstStyle/>
          <a:p>
            <a:endParaRPr lang="hu-H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sp>
        <p:nvSpPr>
          <p:cNvPr id="30722" name="Cím 1"/>
          <p:cNvSpPr txBox="1">
            <a:spLocks/>
          </p:cNvSpPr>
          <p:nvPr/>
        </p:nvSpPr>
        <p:spPr bwMode="auto">
          <a:xfrm>
            <a:off x="0" y="0"/>
            <a:ext cx="9144000" cy="571500"/>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Open questions for the workshop</a:t>
            </a:r>
          </a:p>
        </p:txBody>
      </p:sp>
      <p:sp>
        <p:nvSpPr>
          <p:cNvPr id="30723" name="Szövegdoboz 4"/>
          <p:cNvSpPr txBox="1">
            <a:spLocks noChangeArrowheads="1"/>
          </p:cNvSpPr>
          <p:nvPr/>
        </p:nvSpPr>
        <p:spPr bwMode="auto">
          <a:xfrm>
            <a:off x="285750" y="571500"/>
            <a:ext cx="8143875" cy="6370638"/>
          </a:xfrm>
          <a:prstGeom prst="rect">
            <a:avLst/>
          </a:prstGeom>
          <a:noFill/>
          <a:ln w="9525">
            <a:noFill/>
            <a:miter lim="800000"/>
            <a:headEnd/>
            <a:tailEnd/>
          </a:ln>
        </p:spPr>
        <p:txBody>
          <a:bodyPr>
            <a:spAutoFit/>
          </a:bodyPr>
          <a:lstStyle/>
          <a:p>
            <a:r>
              <a:rPr lang="en-GB" sz="2400"/>
              <a:t>Training and vocational training as an active labour market policy tool</a:t>
            </a:r>
            <a:r>
              <a:rPr lang="hu-HU" sz="2400"/>
              <a:t>;</a:t>
            </a:r>
            <a:r>
              <a:rPr lang="en-GB" sz="2400"/>
              <a:t> </a:t>
            </a:r>
            <a:endParaRPr lang="hu-HU" sz="2400"/>
          </a:p>
          <a:p>
            <a:pPr>
              <a:buFont typeface="Arial" charset="0"/>
              <a:buChar char="•"/>
            </a:pPr>
            <a:r>
              <a:rPr lang="en-US" sz="2400" i="1"/>
              <a:t>How would you define the nature of labour market training programmes? Is it closer to CPD/E or traditional VET programmes? </a:t>
            </a:r>
            <a:endParaRPr lang="en-US" sz="2400"/>
          </a:p>
          <a:p>
            <a:pPr>
              <a:buFont typeface="Arial" charset="0"/>
              <a:buChar char="•"/>
            </a:pPr>
            <a:r>
              <a:rPr lang="en-US" sz="2400" i="1"/>
              <a:t>Which sector feel stronger ownership for VET schools or employment services? </a:t>
            </a:r>
            <a:endParaRPr lang="en-US" sz="2400"/>
          </a:p>
          <a:p>
            <a:pPr>
              <a:buFont typeface="Arial" charset="0"/>
              <a:buChar char="•"/>
            </a:pPr>
            <a:r>
              <a:rPr lang="en-US" sz="2400" i="1"/>
              <a:t>Are the meaning of skills clear in your national context? </a:t>
            </a:r>
            <a:endParaRPr lang="en-US" sz="2400"/>
          </a:p>
          <a:p>
            <a:r>
              <a:rPr lang="en-US" sz="2400"/>
              <a:t> </a:t>
            </a:r>
          </a:p>
          <a:p>
            <a:r>
              <a:rPr lang="en-US" sz="2400"/>
              <a:t>Roles of labour market prognosis; </a:t>
            </a:r>
          </a:p>
          <a:p>
            <a:pPr>
              <a:buFont typeface="Arial" charset="0"/>
              <a:buChar char="•"/>
            </a:pPr>
            <a:r>
              <a:rPr lang="en-US" sz="2400" i="1"/>
              <a:t>Who run labour market prognosis in your country? </a:t>
            </a:r>
            <a:endParaRPr lang="en-US" sz="2400"/>
          </a:p>
          <a:p>
            <a:pPr>
              <a:buFont typeface="Arial" charset="0"/>
              <a:buChar char="•"/>
            </a:pPr>
            <a:r>
              <a:rPr lang="en-US" sz="2400" i="1"/>
              <a:t>Is there a debate (at any level, e.g. role of the sector councils, chambers, social partners) about the reliability of these prognoses? </a:t>
            </a:r>
            <a:endParaRPr lang="en-US" sz="2400"/>
          </a:p>
          <a:p>
            <a:pPr>
              <a:buFont typeface="Arial" charset="0"/>
              <a:buChar char="•"/>
            </a:pPr>
            <a:r>
              <a:rPr lang="en-US" sz="2400" i="1"/>
              <a:t>If your PES is carrying out labour market prognoses how do you aggregate the occupational demands? </a:t>
            </a:r>
            <a:endParaRPr lang="en-US" sz="2400"/>
          </a:p>
          <a:p>
            <a:r>
              <a:rPr lang="en-US" sz="240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2"/>
          <p:cNvPicPr>
            <a:picLocks noChangeAspect="1" noChangeArrowheads="1"/>
          </p:cNvPicPr>
          <p:nvPr/>
        </p:nvPicPr>
        <p:blipFill>
          <a:blip r:embed="rId2"/>
          <a:srcRect/>
          <a:stretch>
            <a:fillRect/>
          </a:stretch>
        </p:blipFill>
        <p:spPr bwMode="auto">
          <a:xfrm>
            <a:off x="196850" y="260350"/>
            <a:ext cx="8767763" cy="6481763"/>
          </a:xfrm>
          <a:prstGeom prst="rect">
            <a:avLst/>
          </a:prstGeom>
          <a:noFill/>
          <a:ln w="9525">
            <a:noFill/>
            <a:miter lim="800000"/>
            <a:headEnd/>
            <a:tailEnd/>
          </a:ln>
        </p:spPr>
      </p:pic>
      <p:sp>
        <p:nvSpPr>
          <p:cNvPr id="31746" name="Tartalom helye 2"/>
          <p:cNvSpPr>
            <a:spLocks noGrp="1"/>
          </p:cNvSpPr>
          <p:nvPr>
            <p:ph idx="1"/>
          </p:nvPr>
        </p:nvSpPr>
        <p:spPr>
          <a:xfrm>
            <a:off x="457200" y="1916113"/>
            <a:ext cx="4978400" cy="4608512"/>
          </a:xfrm>
        </p:spPr>
        <p:txBody>
          <a:bodyPr/>
          <a:lstStyle/>
          <a:p>
            <a:pPr marL="0" indent="0" algn="ctr" eaLnBrk="1" hangingPunct="1">
              <a:buFont typeface="Arial" charset="0"/>
              <a:buNone/>
            </a:pPr>
            <a:endParaRPr lang="hu-HU" smtClean="0">
              <a:solidFill>
                <a:schemeClr val="bg1"/>
              </a:solidFill>
              <a:latin typeface="Palatino Linotype" pitchFamily="18" charset="0"/>
            </a:endParaRPr>
          </a:p>
          <a:p>
            <a:pPr marL="0" indent="0" algn="ctr" eaLnBrk="1" hangingPunct="1">
              <a:buFont typeface="Arial" charset="0"/>
              <a:buNone/>
            </a:pPr>
            <a:endParaRPr lang="hu-HU" smtClean="0">
              <a:solidFill>
                <a:schemeClr val="bg1"/>
              </a:solidFill>
              <a:latin typeface="Palatino Linotype" pitchFamily="18" charset="0"/>
            </a:endParaRPr>
          </a:p>
          <a:p>
            <a:pPr marL="0" indent="0" algn="ctr" eaLnBrk="1" hangingPunct="1">
              <a:buFont typeface="Arial" charset="0"/>
              <a:buNone/>
            </a:pPr>
            <a:endParaRPr lang="hu-HU" smtClean="0">
              <a:solidFill>
                <a:schemeClr val="bg1"/>
              </a:solidFill>
              <a:latin typeface="Palatino Linotype" pitchFamily="18" charset="0"/>
            </a:endParaRPr>
          </a:p>
          <a:p>
            <a:pPr marL="0" indent="0" algn="ctr" eaLnBrk="1" hangingPunct="1">
              <a:buFont typeface="Arial" charset="0"/>
              <a:buNone/>
            </a:pPr>
            <a:r>
              <a:rPr lang="en-GB" smtClean="0">
                <a:solidFill>
                  <a:schemeClr val="bg1"/>
                </a:solidFill>
                <a:latin typeface="Palatino Linotype" pitchFamily="18" charset="0"/>
              </a:rPr>
              <a:t>Thank you for your attention and looking forward to work with you in the workshop</a:t>
            </a:r>
          </a:p>
        </p:txBody>
      </p:sp>
      <p:sp>
        <p:nvSpPr>
          <p:cNvPr id="31747" name="Téglalap 4"/>
          <p:cNvSpPr>
            <a:spLocks noChangeArrowheads="1"/>
          </p:cNvSpPr>
          <p:nvPr/>
        </p:nvSpPr>
        <p:spPr bwMode="auto">
          <a:xfrm>
            <a:off x="5857875" y="4643438"/>
            <a:ext cx="2928938" cy="1570037"/>
          </a:xfrm>
          <a:prstGeom prst="rect">
            <a:avLst/>
          </a:prstGeom>
          <a:noFill/>
          <a:ln w="9525">
            <a:noFill/>
            <a:miter lim="800000"/>
            <a:headEnd/>
            <a:tailEnd/>
          </a:ln>
        </p:spPr>
        <p:txBody>
          <a:bodyPr>
            <a:spAutoFit/>
          </a:bodyPr>
          <a:lstStyle/>
          <a:p>
            <a:r>
              <a:rPr lang="en-GB" sz="2400">
                <a:solidFill>
                  <a:srgbClr val="002060"/>
                </a:solidFill>
              </a:rPr>
              <a:t>Tibor Bors</a:t>
            </a:r>
            <a:r>
              <a:rPr lang="hu-HU" sz="2400">
                <a:solidFill>
                  <a:srgbClr val="002060"/>
                </a:solidFill>
              </a:rPr>
              <a:t> </a:t>
            </a:r>
            <a:r>
              <a:rPr lang="en-GB" sz="2400">
                <a:solidFill>
                  <a:srgbClr val="002060"/>
                </a:solidFill>
              </a:rPr>
              <a:t>Borbély-Pecze, </a:t>
            </a:r>
            <a:r>
              <a:rPr lang="hu-HU" sz="2400">
                <a:solidFill>
                  <a:srgbClr val="002060"/>
                </a:solidFill>
              </a:rPr>
              <a:t>Ph.D.</a:t>
            </a:r>
          </a:p>
          <a:p>
            <a:r>
              <a:rPr lang="en-GB" sz="2400">
                <a:solidFill>
                  <a:srgbClr val="002060"/>
                </a:solidFill>
              </a:rPr>
              <a:t>Senior Consultant</a:t>
            </a:r>
            <a:endParaRPr lang="hu-HU" sz="2400">
              <a:solidFill>
                <a:srgbClr val="002060"/>
              </a:solidFill>
            </a:endParaRPr>
          </a:p>
          <a:p>
            <a:r>
              <a:rPr lang="hu-HU" sz="2400">
                <a:solidFill>
                  <a:srgbClr val="002060"/>
                </a:solidFill>
                <a:hlinkClick r:id="rId3"/>
              </a:rPr>
              <a:t>borbelytibor@lab.hu</a:t>
            </a:r>
            <a:r>
              <a:rPr lang="hu-HU" sz="2400">
                <a:solidFill>
                  <a:srgbClr val="002060"/>
                </a:solidFill>
              </a:rPr>
              <a:t> </a:t>
            </a:r>
            <a:r>
              <a:rPr lang="en-GB" sz="2400">
                <a:solidFill>
                  <a:srgbClr val="002060"/>
                </a:solidFill>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Cím 1"/>
          <p:cNvSpPr txBox="1">
            <a:spLocks/>
          </p:cNvSpPr>
          <p:nvPr/>
        </p:nvSpPr>
        <p:spPr bwMode="auto">
          <a:xfrm>
            <a:off x="0" y="0"/>
            <a:ext cx="8135938" cy="1039813"/>
          </a:xfrm>
          <a:prstGeom prst="rect">
            <a:avLst/>
          </a:prstGeom>
          <a:noFill/>
          <a:ln w="9525">
            <a:noFill/>
            <a:miter lim="800000"/>
            <a:headEnd/>
            <a:tailEnd/>
          </a:ln>
        </p:spPr>
        <p:txBody>
          <a:bodyPr anchor="ctr"/>
          <a:lstStyle/>
          <a:p>
            <a:r>
              <a:rPr lang="hu-HU" sz="3600" b="1">
                <a:solidFill>
                  <a:schemeClr val="tx2"/>
                </a:solidFill>
                <a:latin typeface="Palatino Linotype" pitchFamily="18" charset="0"/>
              </a:rPr>
              <a:t>C</a:t>
            </a:r>
            <a:r>
              <a:rPr lang="en-GB" sz="3600" b="1">
                <a:solidFill>
                  <a:schemeClr val="tx2"/>
                </a:solidFill>
                <a:latin typeface="Palatino Linotype" pitchFamily="18" charset="0"/>
              </a:rPr>
              <a:t>hallange</a:t>
            </a:r>
          </a:p>
        </p:txBody>
      </p:sp>
      <p:pic>
        <p:nvPicPr>
          <p:cNvPr id="15362"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sp>
        <p:nvSpPr>
          <p:cNvPr id="15363" name="Cím 1"/>
          <p:cNvSpPr txBox="1">
            <a:spLocks/>
          </p:cNvSpPr>
          <p:nvPr/>
        </p:nvSpPr>
        <p:spPr bwMode="auto">
          <a:xfrm>
            <a:off x="6143625" y="5262563"/>
            <a:ext cx="2101850" cy="1595437"/>
          </a:xfrm>
          <a:prstGeom prst="rect">
            <a:avLst/>
          </a:prstGeom>
          <a:noFill/>
          <a:ln w="9525">
            <a:noFill/>
            <a:miter lim="800000"/>
            <a:headEnd/>
            <a:tailEnd/>
          </a:ln>
        </p:spPr>
        <p:txBody>
          <a:bodyPr anchor="ctr"/>
          <a:lstStyle/>
          <a:p>
            <a:r>
              <a:rPr lang="en-GB" sz="1600"/>
              <a:t>CENTRAL EUROPE Programme (2013)</a:t>
            </a:r>
            <a:endParaRPr lang="hu-HU" sz="2000">
              <a:solidFill>
                <a:schemeClr val="tx2"/>
              </a:solidFill>
              <a:latin typeface="Palatino Linotype" pitchFamily="18" charset="0"/>
            </a:endParaRPr>
          </a:p>
        </p:txBody>
      </p:sp>
      <p:pic>
        <p:nvPicPr>
          <p:cNvPr id="15364" name="Picture 2"/>
          <p:cNvPicPr>
            <a:picLocks noChangeAspect="1" noChangeArrowheads="1"/>
          </p:cNvPicPr>
          <p:nvPr/>
        </p:nvPicPr>
        <p:blipFill>
          <a:blip r:embed="rId3"/>
          <a:srcRect/>
          <a:stretch>
            <a:fillRect/>
          </a:stretch>
        </p:blipFill>
        <p:spPr bwMode="auto">
          <a:xfrm>
            <a:off x="0" y="857250"/>
            <a:ext cx="5900738" cy="5572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sp>
        <p:nvSpPr>
          <p:cNvPr id="16386" name="Szövegdoboz 3"/>
          <p:cNvSpPr txBox="1">
            <a:spLocks noChangeArrowheads="1"/>
          </p:cNvSpPr>
          <p:nvPr/>
        </p:nvSpPr>
        <p:spPr bwMode="auto">
          <a:xfrm>
            <a:off x="1714500" y="1857375"/>
            <a:ext cx="184150" cy="369888"/>
          </a:xfrm>
          <a:prstGeom prst="rect">
            <a:avLst/>
          </a:prstGeom>
          <a:noFill/>
          <a:ln w="9525">
            <a:noFill/>
            <a:miter lim="800000"/>
            <a:headEnd/>
            <a:tailEnd/>
          </a:ln>
        </p:spPr>
        <p:txBody>
          <a:bodyPr wrap="none">
            <a:spAutoFit/>
          </a:bodyPr>
          <a:lstStyle/>
          <a:p>
            <a:endParaRPr lang="hu-HU"/>
          </a:p>
        </p:txBody>
      </p:sp>
      <p:sp>
        <p:nvSpPr>
          <p:cNvPr id="16387" name="Szövegdoboz 5"/>
          <p:cNvSpPr txBox="1">
            <a:spLocks noChangeArrowheads="1"/>
          </p:cNvSpPr>
          <p:nvPr/>
        </p:nvSpPr>
        <p:spPr bwMode="auto">
          <a:xfrm>
            <a:off x="0" y="1428750"/>
            <a:ext cx="8858250" cy="4308475"/>
          </a:xfrm>
          <a:prstGeom prst="rect">
            <a:avLst/>
          </a:prstGeom>
          <a:noFill/>
          <a:ln w="9525">
            <a:noFill/>
            <a:miter lim="800000"/>
            <a:headEnd/>
            <a:tailEnd/>
          </a:ln>
        </p:spPr>
        <p:txBody>
          <a:bodyPr>
            <a:spAutoFit/>
          </a:bodyPr>
          <a:lstStyle/>
          <a:p>
            <a:pPr algn="just"/>
            <a:r>
              <a:rPr lang="en-GB" sz="3200" b="1"/>
              <a:t>Skills mismatch is defined as the gap between an individual’s job skills and the demands of the job market</a:t>
            </a:r>
            <a:r>
              <a:rPr lang="en-GB" sz="2800"/>
              <a:t>; it has become a central challenge for Europe, affecting all layers of society, from the productivity and efficiency of businesses to the current and prospective welfare of youth.</a:t>
            </a:r>
            <a:endParaRPr lang="hu-HU" sz="2800"/>
          </a:p>
          <a:p>
            <a:pPr algn="just"/>
            <a:r>
              <a:rPr lang="en-GB" sz="2400"/>
              <a:t> </a:t>
            </a:r>
            <a:endParaRPr lang="hu-HU" sz="2400"/>
          </a:p>
          <a:p>
            <a:r>
              <a:rPr lang="en-GB" sz="2400"/>
              <a:t>(</a:t>
            </a:r>
            <a:r>
              <a:rPr lang="hu-HU" sz="2400"/>
              <a:t>in </a:t>
            </a:r>
            <a:r>
              <a:rPr lang="en-GB" sz="2400"/>
              <a:t>Youth Attitudes to the job market) </a:t>
            </a:r>
            <a:r>
              <a:rPr lang="en-US"/>
              <a:t/>
            </a:r>
            <a:br>
              <a:rPr lang="en-US"/>
            </a:br>
            <a:endParaRPr lang="hu-HU"/>
          </a:p>
        </p:txBody>
      </p:sp>
      <p:pic>
        <p:nvPicPr>
          <p:cNvPr id="16388" name="Picture 2" descr="C:\Documents and Settings\borbelytibor\Asztal\THINK+YOUNG+SKM+Report+Oct+2012_pdf.png"/>
          <p:cNvPicPr>
            <a:picLocks noChangeAspect="1" noChangeArrowheads="1"/>
          </p:cNvPicPr>
          <p:nvPr/>
        </p:nvPicPr>
        <p:blipFill>
          <a:blip r:embed="rId3"/>
          <a:srcRect/>
          <a:stretch>
            <a:fillRect/>
          </a:stretch>
        </p:blipFill>
        <p:spPr bwMode="auto">
          <a:xfrm>
            <a:off x="6286500" y="4527550"/>
            <a:ext cx="1643063" cy="2330450"/>
          </a:xfrm>
          <a:prstGeom prst="rect">
            <a:avLst/>
          </a:prstGeom>
          <a:noFill/>
          <a:ln w="9525">
            <a:noFill/>
            <a:miter lim="800000"/>
            <a:headEnd/>
            <a:tailEnd/>
          </a:ln>
        </p:spPr>
      </p:pic>
      <p:sp>
        <p:nvSpPr>
          <p:cNvPr id="16389" name="Cím 1"/>
          <p:cNvSpPr txBox="1">
            <a:spLocks/>
          </p:cNvSpPr>
          <p:nvPr/>
        </p:nvSpPr>
        <p:spPr bwMode="auto">
          <a:xfrm>
            <a:off x="0" y="0"/>
            <a:ext cx="8135938"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Definition(s)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p:cNvPicPr>
            <a:picLocks noChangeAspect="1" noChangeArrowheads="1"/>
          </p:cNvPicPr>
          <p:nvPr/>
        </p:nvPicPr>
        <p:blipFill>
          <a:blip r:embed="rId3"/>
          <a:srcRect/>
          <a:stretch>
            <a:fillRect/>
          </a:stretch>
        </p:blipFill>
        <p:spPr bwMode="auto">
          <a:xfrm>
            <a:off x="8459788" y="5905500"/>
            <a:ext cx="684212" cy="371475"/>
          </a:xfrm>
          <a:prstGeom prst="rect">
            <a:avLst/>
          </a:prstGeom>
          <a:noFill/>
          <a:ln w="9525">
            <a:noFill/>
            <a:miter lim="800000"/>
            <a:headEnd/>
            <a:tailEnd/>
          </a:ln>
        </p:spPr>
      </p:pic>
      <p:sp>
        <p:nvSpPr>
          <p:cNvPr id="17410" name="Cím 1"/>
          <p:cNvSpPr txBox="1">
            <a:spLocks/>
          </p:cNvSpPr>
          <p:nvPr/>
        </p:nvSpPr>
        <p:spPr bwMode="auto">
          <a:xfrm>
            <a:off x="0" y="0"/>
            <a:ext cx="8643938"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Definition(s)</a:t>
            </a:r>
            <a:r>
              <a:rPr lang="hu-HU" sz="3600" b="1">
                <a:solidFill>
                  <a:schemeClr val="tx2"/>
                </a:solidFill>
                <a:latin typeface="Palatino Linotype" pitchFamily="18" charset="0"/>
              </a:rPr>
              <a:t> /2 </a:t>
            </a:r>
            <a:r>
              <a:rPr lang="en-GB" sz="3600" b="1">
                <a:solidFill>
                  <a:schemeClr val="tx2"/>
                </a:solidFill>
                <a:latin typeface="Palatino Linotype" pitchFamily="18" charset="0"/>
              </a:rPr>
              <a:t>Shortages vs. gaps</a:t>
            </a:r>
            <a:r>
              <a:rPr lang="hu-HU" sz="3600" b="1">
                <a:solidFill>
                  <a:schemeClr val="tx2"/>
                </a:solidFill>
                <a:latin typeface="Palatino Linotype" pitchFamily="18" charset="0"/>
              </a:rPr>
              <a:t>; UK</a:t>
            </a:r>
            <a:endParaRPr lang="en-GB" sz="3600" b="1">
              <a:solidFill>
                <a:schemeClr val="tx2"/>
              </a:solidFill>
              <a:latin typeface="Palatino Linotype" pitchFamily="18" charset="0"/>
            </a:endParaRPr>
          </a:p>
        </p:txBody>
      </p:sp>
      <p:sp>
        <p:nvSpPr>
          <p:cNvPr id="17411" name="Szövegdoboz 6"/>
          <p:cNvSpPr txBox="1">
            <a:spLocks noChangeArrowheads="1"/>
          </p:cNvSpPr>
          <p:nvPr/>
        </p:nvSpPr>
        <p:spPr bwMode="auto">
          <a:xfrm>
            <a:off x="285750" y="785813"/>
            <a:ext cx="7572375" cy="5786437"/>
          </a:xfrm>
          <a:prstGeom prst="rect">
            <a:avLst/>
          </a:prstGeom>
          <a:noFill/>
          <a:ln w="9525">
            <a:noFill/>
            <a:miter lim="800000"/>
            <a:headEnd/>
            <a:tailEnd/>
          </a:ln>
        </p:spPr>
        <p:txBody>
          <a:bodyPr>
            <a:spAutoFit/>
          </a:bodyPr>
          <a:lstStyle/>
          <a:p>
            <a:pPr algn="just"/>
            <a:r>
              <a:rPr lang="en-US" sz="2200" b="1">
                <a:hlinkClick r:id="rId4"/>
              </a:rPr>
              <a:t>Skills shortages </a:t>
            </a:r>
            <a:r>
              <a:rPr lang="en-US" sz="2200"/>
              <a:t>arise when </a:t>
            </a:r>
            <a:r>
              <a:rPr lang="en-US" sz="2200" b="1"/>
              <a:t>employers find it difficult to fill their vacancies with appropriately skilled applicants</a:t>
            </a:r>
            <a:r>
              <a:rPr lang="en-US" sz="2200"/>
              <a:t>.  There are relatively few skills shortages in the UK but it is important to measure them by sector and occupation to identify those activities in which they do have a significant impact.  </a:t>
            </a:r>
          </a:p>
          <a:p>
            <a:pPr algn="just"/>
            <a:r>
              <a:rPr lang="en-US" sz="2200" b="1">
                <a:hlinkClick r:id="rId4"/>
              </a:rPr>
              <a:t>Skills gaps</a:t>
            </a:r>
            <a:r>
              <a:rPr lang="en-US" sz="2200"/>
              <a:t> arise where members of the </a:t>
            </a:r>
            <a:r>
              <a:rPr lang="en-US" sz="2200" b="1"/>
              <a:t>existing workforce are seen to lack the skills necessary to meet business needs</a:t>
            </a:r>
            <a:r>
              <a:rPr lang="en-US" sz="2200"/>
              <a:t>.  Skills gaps are far greater in number than skills shortages; it is also important to measure skills gaps by sector and occupation. </a:t>
            </a:r>
            <a:r>
              <a:rPr lang="en-US" sz="2200" b="1"/>
              <a:t>Defining skill shortages is far from straightforward. </a:t>
            </a:r>
            <a:r>
              <a:rPr lang="en-US" sz="2200"/>
              <a:t>The Migration Advisory Committee (MAC) (2008) in an extensive review highlights that the only consensus on these matters is that there is no single measure (either conceptually or practically) that suits all needs.</a:t>
            </a:r>
          </a:p>
          <a:p>
            <a:endParaRPr lang="hu-HU"/>
          </a:p>
        </p:txBody>
      </p:sp>
      <p:sp>
        <p:nvSpPr>
          <p:cNvPr id="17412" name="Szövegdoboz 9"/>
          <p:cNvSpPr txBox="1">
            <a:spLocks noChangeArrowheads="1"/>
          </p:cNvSpPr>
          <p:nvPr/>
        </p:nvSpPr>
        <p:spPr bwMode="auto">
          <a:xfrm>
            <a:off x="1071563" y="6088063"/>
            <a:ext cx="7286625" cy="769937"/>
          </a:xfrm>
          <a:prstGeom prst="rect">
            <a:avLst/>
          </a:prstGeom>
          <a:noFill/>
          <a:ln w="9525">
            <a:noFill/>
            <a:miter lim="800000"/>
            <a:headEnd/>
            <a:tailEnd/>
          </a:ln>
        </p:spPr>
        <p:txBody>
          <a:bodyPr>
            <a:spAutoFit/>
          </a:bodyPr>
          <a:lstStyle/>
          <a:p>
            <a:r>
              <a:rPr lang="en-GB" sz="1600">
                <a:hlinkClick r:id="rId5"/>
              </a:rPr>
              <a:t>UK Commission for Employment and </a:t>
            </a:r>
            <a:r>
              <a:rPr lang="hu-HU" sz="1600">
                <a:hlinkClick r:id="rId5"/>
              </a:rPr>
              <a:t>S</a:t>
            </a:r>
            <a:r>
              <a:rPr lang="en-GB" sz="1600">
                <a:hlinkClick r:id="rId5"/>
              </a:rPr>
              <a:t>kills </a:t>
            </a:r>
            <a:r>
              <a:rPr lang="hu-HU" sz="1600">
                <a:hlinkClick r:id="rId5"/>
              </a:rPr>
              <a:t> (UKCES) </a:t>
            </a:r>
            <a:r>
              <a:rPr lang="hu-HU" sz="1400">
                <a:hlinkClick r:id="rId5"/>
              </a:rPr>
              <a:t>https://almanac.ukces.org.uk/Skills/What%20are%20skills%20mismatches/Forms/AllItems.aspx</a:t>
            </a:r>
            <a:r>
              <a:rPr lang="hu-HU" sz="140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sp>
        <p:nvSpPr>
          <p:cNvPr id="19458" name="Szövegdoboz 3"/>
          <p:cNvSpPr txBox="1">
            <a:spLocks noChangeArrowheads="1"/>
          </p:cNvSpPr>
          <p:nvPr/>
        </p:nvSpPr>
        <p:spPr bwMode="auto">
          <a:xfrm>
            <a:off x="1714500" y="1857375"/>
            <a:ext cx="184150" cy="369888"/>
          </a:xfrm>
          <a:prstGeom prst="rect">
            <a:avLst/>
          </a:prstGeom>
          <a:noFill/>
          <a:ln w="9525">
            <a:noFill/>
            <a:miter lim="800000"/>
            <a:headEnd/>
            <a:tailEnd/>
          </a:ln>
        </p:spPr>
        <p:txBody>
          <a:bodyPr wrap="none">
            <a:spAutoFit/>
          </a:bodyPr>
          <a:lstStyle/>
          <a:p>
            <a:endParaRPr lang="hu-HU"/>
          </a:p>
        </p:txBody>
      </p:sp>
      <p:sp>
        <p:nvSpPr>
          <p:cNvPr id="19459" name="Szövegdoboz 5"/>
          <p:cNvSpPr txBox="1">
            <a:spLocks noChangeArrowheads="1"/>
          </p:cNvSpPr>
          <p:nvPr/>
        </p:nvSpPr>
        <p:spPr bwMode="auto">
          <a:xfrm>
            <a:off x="0" y="1428750"/>
            <a:ext cx="9144000" cy="4246563"/>
          </a:xfrm>
          <a:prstGeom prst="rect">
            <a:avLst/>
          </a:prstGeom>
          <a:noFill/>
          <a:ln w="9525">
            <a:noFill/>
            <a:miter lim="800000"/>
            <a:headEnd/>
            <a:tailEnd/>
          </a:ln>
        </p:spPr>
        <p:txBody>
          <a:bodyPr>
            <a:spAutoFit/>
          </a:bodyPr>
          <a:lstStyle/>
          <a:p>
            <a:pPr algn="just"/>
            <a:r>
              <a:rPr lang="en-GB" sz="2800"/>
              <a:t>Skills have become the </a:t>
            </a:r>
            <a:r>
              <a:rPr lang="en-GB" sz="2800" b="1" i="1"/>
              <a:t>global currency </a:t>
            </a:r>
            <a:r>
              <a:rPr lang="en-GB" sz="2800"/>
              <a:t>of the 21st century. Without </a:t>
            </a:r>
            <a:r>
              <a:rPr lang="en-GB" sz="2800" b="1" i="1"/>
              <a:t>proper investment </a:t>
            </a:r>
            <a:r>
              <a:rPr lang="en-GB" sz="2800"/>
              <a:t>in skills, people languish on the margins of society, technological progress does not translate into economic growth, and countries can no longer compete in an increasingly knowledge-based global society. But this “currency” depreciates as the requirements of labour markets evolve and individuals lose the skills they do not use. Skills do not automatically convert into jobs and growth. </a:t>
            </a:r>
            <a:r>
              <a:rPr lang="en-US"/>
              <a:t/>
            </a:r>
            <a:br>
              <a:rPr lang="en-US"/>
            </a:br>
            <a:endParaRPr lang="hu-HU"/>
          </a:p>
        </p:txBody>
      </p:sp>
      <p:sp>
        <p:nvSpPr>
          <p:cNvPr id="19460" name="Cím 1"/>
          <p:cNvSpPr txBox="1">
            <a:spLocks/>
          </p:cNvSpPr>
          <p:nvPr/>
        </p:nvSpPr>
        <p:spPr bwMode="auto">
          <a:xfrm>
            <a:off x="0" y="0"/>
            <a:ext cx="9144000"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Definition(s) /3: OECD Skills Strategy</a:t>
            </a:r>
          </a:p>
        </p:txBody>
      </p:sp>
      <p:sp>
        <p:nvSpPr>
          <p:cNvPr id="19461" name="Szövegdoboz 7"/>
          <p:cNvSpPr txBox="1">
            <a:spLocks noChangeArrowheads="1"/>
          </p:cNvSpPr>
          <p:nvPr/>
        </p:nvSpPr>
        <p:spPr bwMode="auto">
          <a:xfrm>
            <a:off x="214313" y="6215063"/>
            <a:ext cx="3108325" cy="369887"/>
          </a:xfrm>
          <a:prstGeom prst="rect">
            <a:avLst/>
          </a:prstGeom>
          <a:noFill/>
          <a:ln w="9525">
            <a:noFill/>
            <a:miter lim="800000"/>
            <a:headEnd/>
            <a:tailEnd/>
          </a:ln>
        </p:spPr>
        <p:txBody>
          <a:bodyPr wrap="none">
            <a:spAutoFit/>
          </a:bodyPr>
          <a:lstStyle/>
          <a:p>
            <a:r>
              <a:rPr lang="en-GB"/>
              <a:t>OECD (2012) Skills Strategy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pic>
        <p:nvPicPr>
          <p:cNvPr id="20482" name="Kép 4"/>
          <p:cNvPicPr>
            <a:picLocks noChangeAspect="1" noChangeArrowheads="1"/>
          </p:cNvPicPr>
          <p:nvPr/>
        </p:nvPicPr>
        <p:blipFill>
          <a:blip r:embed="rId3"/>
          <a:srcRect/>
          <a:stretch>
            <a:fillRect/>
          </a:stretch>
        </p:blipFill>
        <p:spPr bwMode="auto">
          <a:xfrm>
            <a:off x="2143125" y="785813"/>
            <a:ext cx="4660900" cy="6072187"/>
          </a:xfrm>
          <a:prstGeom prst="rect">
            <a:avLst/>
          </a:prstGeom>
          <a:noFill/>
          <a:ln w="9525">
            <a:noFill/>
            <a:miter lim="800000"/>
            <a:headEnd/>
            <a:tailEnd/>
          </a:ln>
        </p:spPr>
      </p:pic>
      <p:sp>
        <p:nvSpPr>
          <p:cNvPr id="20483" name="Cím 1"/>
          <p:cNvSpPr txBox="1">
            <a:spLocks/>
          </p:cNvSpPr>
          <p:nvPr/>
        </p:nvSpPr>
        <p:spPr bwMode="auto">
          <a:xfrm>
            <a:off x="0" y="0"/>
            <a:ext cx="9144000"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OECD PISA (2012): role of the fundamental skills and early interventions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pic>
        <p:nvPicPr>
          <p:cNvPr id="21506" name="Picture 2"/>
          <p:cNvPicPr>
            <a:picLocks noChangeAspect="1" noChangeArrowheads="1"/>
          </p:cNvPicPr>
          <p:nvPr/>
        </p:nvPicPr>
        <p:blipFill>
          <a:blip r:embed="rId3"/>
          <a:srcRect/>
          <a:stretch>
            <a:fillRect/>
          </a:stretch>
        </p:blipFill>
        <p:spPr bwMode="auto">
          <a:xfrm>
            <a:off x="0" y="438150"/>
            <a:ext cx="8382000" cy="6419850"/>
          </a:xfrm>
          <a:prstGeom prst="rect">
            <a:avLst/>
          </a:prstGeom>
          <a:noFill/>
          <a:ln w="9525">
            <a:noFill/>
            <a:miter lim="800000"/>
            <a:headEnd/>
            <a:tailEnd/>
          </a:ln>
        </p:spPr>
      </p:pic>
      <p:sp>
        <p:nvSpPr>
          <p:cNvPr id="21507" name="Cím 1"/>
          <p:cNvSpPr txBox="1">
            <a:spLocks/>
          </p:cNvSpPr>
          <p:nvPr/>
        </p:nvSpPr>
        <p:spPr bwMode="auto">
          <a:xfrm>
            <a:off x="0" y="0"/>
            <a:ext cx="9144000"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Challanges of the labour market (ILO)</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sp>
        <p:nvSpPr>
          <p:cNvPr id="22530" name="Cím 1"/>
          <p:cNvSpPr txBox="1">
            <a:spLocks/>
          </p:cNvSpPr>
          <p:nvPr/>
        </p:nvSpPr>
        <p:spPr bwMode="auto">
          <a:xfrm>
            <a:off x="0" y="0"/>
            <a:ext cx="9144000"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What can PES do and what cannot? </a:t>
            </a:r>
          </a:p>
        </p:txBody>
      </p:sp>
      <p:sp>
        <p:nvSpPr>
          <p:cNvPr id="22531" name="Szövegdoboz 4"/>
          <p:cNvSpPr txBox="1">
            <a:spLocks noChangeArrowheads="1"/>
          </p:cNvSpPr>
          <p:nvPr/>
        </p:nvSpPr>
        <p:spPr bwMode="auto">
          <a:xfrm>
            <a:off x="428625" y="1428750"/>
            <a:ext cx="7929563" cy="3970338"/>
          </a:xfrm>
          <a:prstGeom prst="rect">
            <a:avLst/>
          </a:prstGeom>
          <a:noFill/>
          <a:ln w="9525">
            <a:noFill/>
            <a:miter lim="800000"/>
            <a:headEnd/>
            <a:tailEnd/>
          </a:ln>
        </p:spPr>
        <p:txBody>
          <a:bodyPr>
            <a:spAutoFit/>
          </a:bodyPr>
          <a:lstStyle/>
          <a:p>
            <a:pPr algn="just"/>
            <a:r>
              <a:rPr lang="hu-HU" sz="2800"/>
              <a:t>…</a:t>
            </a:r>
            <a:r>
              <a:rPr lang="hu-HU" sz="2800" i="1"/>
              <a:t> </a:t>
            </a:r>
            <a:r>
              <a:rPr lang="en-GB" sz="2800" b="1" i="1"/>
              <a:t>register</a:t>
            </a:r>
            <a:r>
              <a:rPr lang="en-GB" sz="2800" i="1"/>
              <a:t> </a:t>
            </a:r>
            <a:r>
              <a:rPr lang="en-GB" sz="2800"/>
              <a:t>applicants for employment, </a:t>
            </a:r>
            <a:r>
              <a:rPr lang="en-GB" sz="2800" b="1" i="1"/>
              <a:t>take note</a:t>
            </a:r>
            <a:r>
              <a:rPr lang="en-GB" sz="2800" b="1"/>
              <a:t> of their occupational qualifications, experience and desires,</a:t>
            </a:r>
            <a:r>
              <a:rPr lang="en-GB" sz="2800"/>
              <a:t> </a:t>
            </a:r>
            <a:r>
              <a:rPr lang="en-GB" sz="2800" b="1" i="1"/>
              <a:t>interview</a:t>
            </a:r>
            <a:r>
              <a:rPr lang="en-GB" sz="2800"/>
              <a:t> them for employment, </a:t>
            </a:r>
            <a:r>
              <a:rPr lang="en-GB" sz="2800" b="1" i="1"/>
              <a:t>evaluate</a:t>
            </a:r>
            <a:r>
              <a:rPr lang="en-GB" sz="2800"/>
              <a:t> if necessary their physical and vocational capacity, and </a:t>
            </a:r>
            <a:r>
              <a:rPr lang="en-GB" sz="2800" b="1" i="1"/>
              <a:t>assist</a:t>
            </a:r>
            <a:r>
              <a:rPr lang="en-GB" sz="2800"/>
              <a:t> them where appropriate to obtain vocational guidance or vocational training or retraining,</a:t>
            </a:r>
            <a:r>
              <a:rPr lang="hu-HU" sz="2800"/>
              <a:t> ..</a:t>
            </a:r>
          </a:p>
          <a:p>
            <a:pPr algn="just"/>
            <a:endParaRPr lang="hu-HU" sz="2800"/>
          </a:p>
          <a:p>
            <a:pPr algn="just"/>
            <a:r>
              <a:rPr lang="en-GB" sz="2800"/>
              <a:t> (</a:t>
            </a:r>
            <a:r>
              <a:rPr lang="hu-HU" sz="2800"/>
              <a:t>ILO: </a:t>
            </a:r>
            <a:r>
              <a:rPr lang="en-GB" sz="2800"/>
              <a:t>C88) </a:t>
            </a:r>
            <a:endParaRPr lang="hu-HU" sz="28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2"/>
          <p:cNvPicPr>
            <a:picLocks noChangeAspect="1" noChangeArrowheads="1"/>
          </p:cNvPicPr>
          <p:nvPr/>
        </p:nvPicPr>
        <p:blipFill>
          <a:blip r:embed="rId2"/>
          <a:srcRect/>
          <a:stretch>
            <a:fillRect/>
          </a:stretch>
        </p:blipFill>
        <p:spPr bwMode="auto">
          <a:xfrm>
            <a:off x="8459788" y="5905500"/>
            <a:ext cx="684212" cy="371475"/>
          </a:xfrm>
          <a:prstGeom prst="rect">
            <a:avLst/>
          </a:prstGeom>
          <a:noFill/>
          <a:ln w="9525">
            <a:noFill/>
            <a:miter lim="800000"/>
            <a:headEnd/>
            <a:tailEnd/>
          </a:ln>
        </p:spPr>
      </p:pic>
      <p:sp>
        <p:nvSpPr>
          <p:cNvPr id="23554" name="Cím 1"/>
          <p:cNvSpPr txBox="1">
            <a:spLocks/>
          </p:cNvSpPr>
          <p:nvPr/>
        </p:nvSpPr>
        <p:spPr bwMode="auto">
          <a:xfrm>
            <a:off x="0" y="0"/>
            <a:ext cx="9144000" cy="1039813"/>
          </a:xfrm>
          <a:prstGeom prst="rect">
            <a:avLst/>
          </a:prstGeom>
          <a:noFill/>
          <a:ln w="9525">
            <a:noFill/>
            <a:miter lim="800000"/>
            <a:headEnd/>
            <a:tailEnd/>
          </a:ln>
        </p:spPr>
        <p:txBody>
          <a:bodyPr anchor="ctr"/>
          <a:lstStyle/>
          <a:p>
            <a:r>
              <a:rPr lang="en-GB" sz="3600" b="1">
                <a:solidFill>
                  <a:schemeClr val="tx2"/>
                </a:solidFill>
                <a:latin typeface="Palatino Linotype" pitchFamily="18" charset="0"/>
              </a:rPr>
              <a:t>Elements of the PES toolbox: training </a:t>
            </a:r>
          </a:p>
        </p:txBody>
      </p:sp>
      <p:sp>
        <p:nvSpPr>
          <p:cNvPr id="23555" name="Szövegdoboz 4"/>
          <p:cNvSpPr txBox="1">
            <a:spLocks noChangeArrowheads="1"/>
          </p:cNvSpPr>
          <p:nvPr/>
        </p:nvSpPr>
        <p:spPr bwMode="auto">
          <a:xfrm>
            <a:off x="428625" y="1143000"/>
            <a:ext cx="7929563" cy="3970338"/>
          </a:xfrm>
          <a:prstGeom prst="rect">
            <a:avLst/>
          </a:prstGeom>
          <a:noFill/>
          <a:ln w="9525">
            <a:noFill/>
            <a:miter lim="800000"/>
            <a:headEnd/>
            <a:tailEnd/>
          </a:ln>
        </p:spPr>
        <p:txBody>
          <a:bodyPr>
            <a:spAutoFit/>
          </a:bodyPr>
          <a:lstStyle/>
          <a:p>
            <a:pPr algn="just">
              <a:buFont typeface="Arial" charset="0"/>
              <a:buChar char="•"/>
            </a:pPr>
            <a:endParaRPr lang="hu-HU" sz="2800"/>
          </a:p>
          <a:p>
            <a:pPr algn="just"/>
            <a:r>
              <a:rPr lang="en-GB" sz="2800"/>
              <a:t>Labour market training measures are those </a:t>
            </a:r>
            <a:r>
              <a:rPr lang="en-GB" sz="2800" i="1"/>
              <a:t>undertaken for reasons of labour market policy</a:t>
            </a:r>
            <a:r>
              <a:rPr lang="en-GB" sz="2800"/>
              <a:t>, other than special programmes for youth and the disabled. Expenditures include both course costs and subsistence allowances to trainees, when such are paid. Subsidies to employers for enterprise training are also included, but not employer’s own expenses. (OECD, 2001) </a:t>
            </a:r>
          </a:p>
        </p:txBody>
      </p:sp>
      <p:sp>
        <p:nvSpPr>
          <p:cNvPr id="23556" name="Szövegdoboz 6"/>
          <p:cNvSpPr txBox="1">
            <a:spLocks noChangeArrowheads="1"/>
          </p:cNvSpPr>
          <p:nvPr/>
        </p:nvSpPr>
        <p:spPr bwMode="auto">
          <a:xfrm>
            <a:off x="428625" y="6143625"/>
            <a:ext cx="5321300" cy="369888"/>
          </a:xfrm>
          <a:prstGeom prst="rect">
            <a:avLst/>
          </a:prstGeom>
          <a:noFill/>
          <a:ln w="9525">
            <a:noFill/>
            <a:miter lim="800000"/>
            <a:headEnd/>
            <a:tailEnd/>
          </a:ln>
        </p:spPr>
        <p:txBody>
          <a:bodyPr wrap="none">
            <a:spAutoFit/>
          </a:bodyPr>
          <a:lstStyle/>
          <a:p>
            <a:r>
              <a:rPr lang="hu-HU">
                <a:hlinkClick r:id="rId3"/>
              </a:rPr>
              <a:t>http://stats.oecd.org/glossary/detail.asp?ID=1488</a:t>
            </a:r>
            <a:r>
              <a:rPr lang="hu-HU"/>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487</TotalTime>
  <Words>831</Words>
  <Application>Microsoft Office PowerPoint</Application>
  <PresentationFormat>Diavetítés a képernyőre (4:3 oldalarány)</PresentationFormat>
  <Paragraphs>80</Paragraphs>
  <Slides>17</Slides>
  <Notes>1</Notes>
  <HiddenSlides>0</HiddenSlides>
  <MMClips>0</MMClips>
  <ScaleCrop>false</ScaleCrop>
  <HeadingPairs>
    <vt:vector size="6" baseType="variant">
      <vt:variant>
        <vt:lpstr>Használt betűtípusok</vt:lpstr>
      </vt:variant>
      <vt:variant>
        <vt:i4>3</vt:i4>
      </vt:variant>
      <vt:variant>
        <vt:lpstr>Tervezősablon</vt:lpstr>
      </vt:variant>
      <vt:variant>
        <vt:i4>1</vt:i4>
      </vt:variant>
      <vt:variant>
        <vt:lpstr>Diacímek</vt:lpstr>
      </vt:variant>
      <vt:variant>
        <vt:i4>17</vt:i4>
      </vt:variant>
    </vt:vector>
  </HeadingPairs>
  <TitlesOfParts>
    <vt:vector size="21" baseType="lpstr">
      <vt:lpstr>Arial</vt:lpstr>
      <vt:lpstr>Calibri</vt:lpstr>
      <vt:lpstr>Palatino Linotype</vt:lpstr>
      <vt:lpstr>Office-téma</vt:lpstr>
      <vt:lpstr>Future Skills Need and the role of PESs</vt:lpstr>
      <vt:lpstr>2. dia</vt:lpstr>
      <vt:lpstr>3. dia</vt:lpstr>
      <vt:lpstr>4. dia</vt:lpstr>
      <vt:lpstr>5. dia</vt:lpstr>
      <vt:lpstr>6. dia</vt:lpstr>
      <vt:lpstr>7. dia</vt:lpstr>
      <vt:lpstr>8. dia</vt:lpstr>
      <vt:lpstr>9. dia</vt:lpstr>
      <vt:lpstr>10. dia</vt:lpstr>
      <vt:lpstr>11. dia</vt:lpstr>
      <vt:lpstr>12. dia</vt:lpstr>
      <vt:lpstr>13. dia</vt:lpstr>
      <vt:lpstr>14. dia</vt:lpstr>
      <vt:lpstr>15. dia</vt:lpstr>
      <vt:lpstr>16. dia</vt:lpstr>
      <vt:lpstr>17. dia</vt:lpstr>
    </vt:vector>
  </TitlesOfParts>
  <Company>Nemzeti Munkaügyi Hivatal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Dienes Péter</dc:creator>
  <cp:lastModifiedBy>Foglalkoztatási Hivatal</cp:lastModifiedBy>
  <cp:revision>95</cp:revision>
  <dcterms:created xsi:type="dcterms:W3CDTF">2013-08-27T14:01:08Z</dcterms:created>
  <dcterms:modified xsi:type="dcterms:W3CDTF">2014-02-28T08:45:15Z</dcterms:modified>
</cp:coreProperties>
</file>