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4" r:id="rId1"/>
  </p:sldMasterIdLst>
  <p:notesMasterIdLst>
    <p:notesMasterId r:id="rId18"/>
  </p:notesMasterIdLst>
  <p:handoutMasterIdLst>
    <p:handoutMasterId r:id="rId19"/>
  </p:handoutMasterIdLst>
  <p:sldIdLst>
    <p:sldId id="360" r:id="rId2"/>
    <p:sldId id="359" r:id="rId3"/>
    <p:sldId id="362" r:id="rId4"/>
    <p:sldId id="368" r:id="rId5"/>
    <p:sldId id="364" r:id="rId6"/>
    <p:sldId id="363" r:id="rId7"/>
    <p:sldId id="370" r:id="rId8"/>
    <p:sldId id="371" r:id="rId9"/>
    <p:sldId id="365" r:id="rId10"/>
    <p:sldId id="372" r:id="rId11"/>
    <p:sldId id="366" r:id="rId12"/>
    <p:sldId id="367" r:id="rId13"/>
    <p:sldId id="369" r:id="rId14"/>
    <p:sldId id="374" r:id="rId15"/>
    <p:sldId id="361" r:id="rId16"/>
    <p:sldId id="373" r:id="rId17"/>
  </p:sldIdLst>
  <p:sldSz cx="9144000" cy="6858000" type="screen4x3"/>
  <p:notesSz cx="6797675" cy="9926638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231CB6"/>
    <a:srgbClr val="9EE028"/>
    <a:srgbClr val="0864B8"/>
    <a:srgbClr val="CC4040"/>
    <a:srgbClr val="4E6EF4"/>
    <a:srgbClr val="B61A1A"/>
    <a:srgbClr val="D862EC"/>
    <a:srgbClr val="4F81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4681" autoAdjust="0"/>
  </p:normalViewPr>
  <p:slideViewPr>
    <p:cSldViewPr>
      <p:cViewPr>
        <p:scale>
          <a:sx n="90" d="100"/>
          <a:sy n="90" d="100"/>
        </p:scale>
        <p:origin x="-4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1DA104B-0946-4A58-9336-320DF9477226}" type="datetimeFigureOut">
              <a:rPr lang="sk-SK"/>
              <a:pPr>
                <a:defRPr/>
              </a:pPr>
              <a:t>5. 3. 2014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3029023-D720-4921-8FAF-9CCD9B9C97E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06CE3919-82CE-4A9D-B335-B7CD7B3F5FD8}" type="datetimeFigureOut">
              <a:rPr lang="sk-SK"/>
              <a:pPr>
                <a:defRPr/>
              </a:pPr>
              <a:t>5. 3. 2014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 smtClean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noProof="0" smtClean="0"/>
              <a:t>Kliknite sem a upravte štýly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396F27AD-A70D-4940-B29E-30E871DCF9D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B36CD-CDB4-4791-9AFE-A9DB7E029672}" type="datetimeFigureOut">
              <a:rPr lang="sk-SK"/>
              <a:pPr>
                <a:defRPr/>
              </a:pPr>
              <a:t>5. 3. 2014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FB4A9-0354-4CD1-A4B9-878B04AA07F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D0C60-6970-4C7A-BCBE-EFC531F89BF8}" type="datetimeFigureOut">
              <a:rPr lang="sk-SK"/>
              <a:pPr>
                <a:defRPr/>
              </a:pPr>
              <a:t>5. 3. 2014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A9FB5-A533-41C3-BD91-05E4425320A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E5C11-9313-413D-9A4F-07476674C3F8}" type="datetimeFigureOut">
              <a:rPr lang="sk-SK"/>
              <a:pPr>
                <a:defRPr/>
              </a:pPr>
              <a:t>5. 3. 2014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833AB-6179-46DD-8DD9-0F9A412010A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1DFFE-59E9-4AC7-83C7-CBB8F3C140ED}" type="datetimeFigureOut">
              <a:rPr lang="sk-SK"/>
              <a:pPr>
                <a:defRPr/>
              </a:pPr>
              <a:t>5. 3. 2014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5A6B1-034C-4146-A485-35C0D04E470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69890-6F32-4321-BC40-9AFE512C126C}" type="datetimeFigureOut">
              <a:rPr lang="sk-SK"/>
              <a:pPr>
                <a:defRPr/>
              </a:pPr>
              <a:t>5. 3. 2014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835CD-3F26-4BD1-A300-A814DB2A6FD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91A52-CA33-412A-9B28-769CA8B6D6EB}" type="datetimeFigureOut">
              <a:rPr lang="sk-SK"/>
              <a:pPr>
                <a:defRPr/>
              </a:pPr>
              <a:t>5. 3. 2014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F9F57-B906-42D5-8DC7-0F5A877958D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89FA8-E39F-40DA-A4C5-78DC1D6B1E7D}" type="datetimeFigureOut">
              <a:rPr lang="sk-SK"/>
              <a:pPr>
                <a:defRPr/>
              </a:pPr>
              <a:t>5. 3. 2014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A914F-DC0F-45C0-A117-A24D657EAB6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D89AB-29F0-4D52-998E-1CFAFE40F37E}" type="datetimeFigureOut">
              <a:rPr lang="sk-SK"/>
              <a:pPr>
                <a:defRPr/>
              </a:pPr>
              <a:t>5. 3. 2014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C9C1E-09D6-48E3-8096-32D55ADDB62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C4275-798D-463B-B7E3-EC7820D817AF}" type="datetimeFigureOut">
              <a:rPr lang="sk-SK"/>
              <a:pPr>
                <a:defRPr/>
              </a:pPr>
              <a:t>5. 3. 2014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0A277-3B9F-4CCA-8B20-FA38BC6B41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CD8E2-0ABD-445C-B3C5-B1AE59B25D17}" type="datetimeFigureOut">
              <a:rPr lang="sk-SK"/>
              <a:pPr>
                <a:defRPr/>
              </a:pPr>
              <a:t>5. 3. 2014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0E133-EBF6-4126-9E07-3CD48680828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C0A62-DBB9-45A3-A996-770DC686F06B}" type="datetimeFigureOut">
              <a:rPr lang="sk-SK"/>
              <a:pPr>
                <a:defRPr/>
              </a:pPr>
              <a:t>5. 3. 2014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EC793-1CF4-4F3E-B591-2B31633624D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Upravte štýly predlohy textu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C38F673-C73C-4221-8C5F-DAF62A7D4D7D}" type="datetimeFigureOut">
              <a:rPr lang="sk-SK"/>
              <a:pPr>
                <a:defRPr/>
              </a:pPr>
              <a:t>5. 3. 2014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9AECF3F5-CF63-40E2-8662-6696A7A1141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4" r:id="rId2"/>
    <p:sldLayoutId id="2147484003" r:id="rId3"/>
    <p:sldLayoutId id="2147484002" r:id="rId4"/>
    <p:sldLayoutId id="2147484001" r:id="rId5"/>
    <p:sldLayoutId id="2147484000" r:id="rId6"/>
    <p:sldLayoutId id="2147483999" r:id="rId7"/>
    <p:sldLayoutId id="2147483998" r:id="rId8"/>
    <p:sldLayoutId id="2147483997" r:id="rId9"/>
    <p:sldLayoutId id="2147483996" r:id="rId10"/>
    <p:sldLayoutId id="21474839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istp.sk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ctrTitle"/>
          </p:nvPr>
        </p:nvSpPr>
        <p:spPr>
          <a:xfrm>
            <a:off x="250825" y="2997200"/>
            <a:ext cx="8642350" cy="936625"/>
          </a:xfrm>
        </p:spPr>
        <p:txBody>
          <a:bodyPr/>
          <a:lstStyle/>
          <a:p>
            <a:r>
              <a:rPr lang="sk-SK" sz="3200" b="1" smtClean="0"/>
              <a:t>PES online Services to </a:t>
            </a:r>
            <a:r>
              <a:rPr lang="en-US" sz="3200" b="1" smtClean="0"/>
              <a:t>Clients</a:t>
            </a:r>
            <a:r>
              <a:rPr lang="sk-SK" sz="3200" b="1" smtClean="0"/>
              <a:t> in Slovakia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43038" y="3789363"/>
            <a:ext cx="6400800" cy="6715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b="1" dirty="0" smtClean="0">
                <a:hlinkClick r:id="rId2"/>
              </a:rPr>
              <a:t>www.istp.sk</a:t>
            </a:r>
            <a:r>
              <a:rPr lang="sk-SK" sz="2800" b="1" dirty="0" smtClean="0"/>
              <a:t> – </a:t>
            </a:r>
            <a:r>
              <a:rPr lang="en-US" sz="2400" b="1" i="1" dirty="0" smtClean="0">
                <a:solidFill>
                  <a:schemeClr val="tx1"/>
                </a:solidFill>
              </a:rPr>
              <a:t>ma</a:t>
            </a:r>
            <a:r>
              <a:rPr lang="sk-SK" sz="2400" b="1" i="1" dirty="0" smtClean="0">
                <a:solidFill>
                  <a:schemeClr val="tx1"/>
                </a:solidFill>
              </a:rPr>
              <a:t>j</a:t>
            </a:r>
            <a:r>
              <a:rPr lang="en-US" sz="2400" b="1" i="1" dirty="0" smtClean="0">
                <a:solidFill>
                  <a:schemeClr val="tx1"/>
                </a:solidFill>
              </a:rPr>
              <a:t>or leap towards e-services</a:t>
            </a:r>
          </a:p>
        </p:txBody>
      </p:sp>
      <p:pic>
        <p:nvPicPr>
          <p:cNvPr id="15363" name="Picture 6" descr="hlavicka power point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87852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60588" y="5330825"/>
            <a:ext cx="48228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hlavicka power point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5043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Obdĺžnik 5"/>
          <p:cNvSpPr>
            <a:spLocks noChangeArrowheads="1"/>
          </p:cNvSpPr>
          <p:nvPr/>
        </p:nvSpPr>
        <p:spPr bwMode="auto">
          <a:xfrm>
            <a:off x="250825" y="2184400"/>
            <a:ext cx="3097213" cy="646113"/>
          </a:xfrm>
          <a:custGeom>
            <a:avLst/>
            <a:gdLst>
              <a:gd name="T0" fmla="*/ 43 w 3096387"/>
              <a:gd name="T1" fmla="*/ 0 h 3693319"/>
              <a:gd name="T2" fmla="*/ 3096387 w 3096387"/>
              <a:gd name="T3" fmla="*/ 0 h 3693319"/>
              <a:gd name="T4" fmla="*/ 3096387 w 3096387"/>
              <a:gd name="T5" fmla="*/ 646331 h 3693319"/>
              <a:gd name="T6" fmla="*/ 43 w 3096387"/>
              <a:gd name="T7" fmla="*/ 646331 h 3693319"/>
              <a:gd name="T8" fmla="*/ 541146 w 3096387"/>
              <a:gd name="T9" fmla="*/ 324625 h 3693319"/>
              <a:gd name="T10" fmla="*/ 43 w 3096387"/>
              <a:gd name="T11" fmla="*/ 0 h 36933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96387"/>
              <a:gd name="T19" fmla="*/ 0 h 3693319"/>
              <a:gd name="T20" fmla="*/ 3096387 w 3096387"/>
              <a:gd name="T21" fmla="*/ 3693319 h 36933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96387" h="3693319">
                <a:moveTo>
                  <a:pt x="43" y="0"/>
                </a:moveTo>
                <a:lnTo>
                  <a:pt x="3096387" y="0"/>
                </a:lnTo>
                <a:lnTo>
                  <a:pt x="3096387" y="3693319"/>
                </a:lnTo>
                <a:lnTo>
                  <a:pt x="43" y="3693319"/>
                </a:lnTo>
                <a:cubicBezTo>
                  <a:pt x="-5636" y="3056794"/>
                  <a:pt x="546825" y="2491522"/>
                  <a:pt x="541146" y="1854997"/>
                </a:cubicBezTo>
                <a:lnTo>
                  <a:pt x="43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endParaRPr lang="sk-SK"/>
          </a:p>
          <a:p>
            <a:pPr lvl="1"/>
            <a:r>
              <a:rPr lang="en-US"/>
              <a:t> </a:t>
            </a:r>
            <a:endParaRPr lang="sk-SK"/>
          </a:p>
        </p:txBody>
      </p:sp>
      <p:sp>
        <p:nvSpPr>
          <p:cNvPr id="24579" name="BlokTextu 8"/>
          <p:cNvSpPr txBox="1">
            <a:spLocks noChangeArrowheads="1"/>
          </p:cNvSpPr>
          <p:nvPr/>
        </p:nvSpPr>
        <p:spPr bwMode="auto">
          <a:xfrm>
            <a:off x="5435600" y="476250"/>
            <a:ext cx="3452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Advantages of </a:t>
            </a:r>
            <a:r>
              <a:rPr lang="sk-SK" sz="2400" b="1"/>
              <a:t>e -</a:t>
            </a:r>
            <a:r>
              <a:rPr lang="en-US" sz="2400" b="1"/>
              <a:t>profiling</a:t>
            </a:r>
          </a:p>
        </p:txBody>
      </p:sp>
      <p:sp>
        <p:nvSpPr>
          <p:cNvPr id="11" name="Zástupný symbol obsahu 2"/>
          <p:cNvSpPr txBox="1">
            <a:spLocks/>
          </p:cNvSpPr>
          <p:nvPr/>
        </p:nvSpPr>
        <p:spPr>
          <a:xfrm>
            <a:off x="684213" y="1773238"/>
            <a:ext cx="8064500" cy="4464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algn="l">
              <a:spcBef>
                <a:spcPts val="1800"/>
              </a:spcBef>
              <a:tabLst>
                <a:tab pos="269875" algn="l"/>
              </a:tabLst>
              <a:defRPr/>
            </a:pPr>
            <a:r>
              <a:rPr lang="en-US" sz="1700" dirty="0" smtClean="0">
                <a:solidFill>
                  <a:schemeClr val="tx1"/>
                </a:solidFill>
                <a:latin typeface="Century Gothic" pitchFamily="34" charset="0"/>
              </a:rPr>
              <a:t>► unified e-forms of questionnaires</a:t>
            </a:r>
          </a:p>
          <a:p>
            <a:pPr marL="0" lvl="2" algn="l">
              <a:spcBef>
                <a:spcPts val="1800"/>
              </a:spcBef>
              <a:defRPr/>
            </a:pPr>
            <a:r>
              <a:rPr lang="en-US" sz="1700" dirty="0" smtClean="0">
                <a:solidFill>
                  <a:schemeClr val="tx1"/>
                </a:solidFill>
                <a:latin typeface="Century Gothic" pitchFamily="34" charset="0"/>
              </a:rPr>
              <a:t>► Work potential analysis according to source/</a:t>
            </a:r>
            <a:r>
              <a:rPr lang="en-US" sz="1700" dirty="0" err="1" smtClean="0">
                <a:solidFill>
                  <a:schemeClr val="tx1"/>
                </a:solidFill>
                <a:latin typeface="Century Gothic" pitchFamily="34" charset="0"/>
              </a:rPr>
              <a:t>i</a:t>
            </a:r>
            <a:r>
              <a:rPr lang="sk-SK" sz="1700" dirty="0" smtClean="0">
                <a:solidFill>
                  <a:schemeClr val="tx1"/>
                </a:solidFill>
                <a:latin typeface="Century Gothic" pitchFamily="34" charset="0"/>
              </a:rPr>
              <a:t>n</a:t>
            </a:r>
            <a:r>
              <a:rPr lang="en-US" sz="1700" dirty="0" smtClean="0">
                <a:solidFill>
                  <a:schemeClr val="tx1"/>
                </a:solidFill>
                <a:latin typeface="Century Gothic" pitchFamily="34" charset="0"/>
              </a:rPr>
              <a:t>put data</a:t>
            </a:r>
          </a:p>
          <a:p>
            <a:pPr marL="0" lvl="2" algn="l">
              <a:spcBef>
                <a:spcPts val="1800"/>
              </a:spcBef>
              <a:defRPr/>
            </a:pPr>
            <a:r>
              <a:rPr lang="en-US" sz="1700" dirty="0" smtClean="0">
                <a:solidFill>
                  <a:schemeClr val="tx1"/>
                </a:solidFill>
                <a:latin typeface="Century Gothic" pitchFamily="34" charset="0"/>
              </a:rPr>
              <a:t>► recommendations for job mediation – “tailor made“ vacancies</a:t>
            </a:r>
          </a:p>
          <a:p>
            <a:pPr marL="0" lvl="2" algn="l">
              <a:spcBef>
                <a:spcPts val="1800"/>
              </a:spcBef>
              <a:defRPr/>
            </a:pPr>
            <a:r>
              <a:rPr lang="en-US" sz="1700" dirty="0" smtClean="0">
                <a:solidFill>
                  <a:schemeClr val="tx1"/>
                </a:solidFill>
                <a:latin typeface="Century Gothic" pitchFamily="34" charset="0"/>
              </a:rPr>
              <a:t>► recommendations for counseling process and career panning</a:t>
            </a:r>
          </a:p>
          <a:p>
            <a:pPr marL="3051175" lvl="2" indent="-3051175" algn="l">
              <a:spcBef>
                <a:spcPts val="1800"/>
              </a:spcBef>
              <a:defRPr/>
            </a:pPr>
            <a:r>
              <a:rPr lang="en-US" sz="1700" dirty="0" smtClean="0">
                <a:solidFill>
                  <a:schemeClr val="tx1"/>
                </a:solidFill>
                <a:latin typeface="Century Gothic" pitchFamily="34" charset="0"/>
              </a:rPr>
              <a:t>► motivating the client to work with his/her profile</a:t>
            </a:r>
          </a:p>
          <a:p>
            <a:pPr marL="0" lvl="2" algn="l">
              <a:spcBef>
                <a:spcPts val="1800"/>
              </a:spcBef>
              <a:defRPr/>
            </a:pPr>
            <a:r>
              <a:rPr lang="en-US" sz="1700" dirty="0" smtClean="0">
                <a:solidFill>
                  <a:schemeClr val="tx1"/>
                </a:solidFill>
                <a:latin typeface="Century Gothic" pitchFamily="34" charset="0"/>
              </a:rPr>
              <a:t>► mediating profiles to employers</a:t>
            </a:r>
          </a:p>
          <a:p>
            <a:pPr marL="0" lvl="2" algn="l">
              <a:spcBef>
                <a:spcPts val="1800"/>
              </a:spcBef>
              <a:defRPr/>
            </a:pPr>
            <a:r>
              <a:rPr lang="en-US" sz="1700" dirty="0" smtClean="0">
                <a:solidFill>
                  <a:schemeClr val="tx1"/>
                </a:solidFill>
                <a:latin typeface="Century Gothic" pitchFamily="34" charset="0"/>
              </a:rPr>
              <a:t>► job matching – e – notification on match</a:t>
            </a:r>
          </a:p>
          <a:p>
            <a:pPr marL="0" lvl="2" algn="l">
              <a:spcBef>
                <a:spcPts val="1800"/>
              </a:spcBef>
              <a:defRPr/>
            </a:pPr>
            <a:r>
              <a:rPr lang="en-US" sz="1700" dirty="0" smtClean="0">
                <a:solidFill>
                  <a:schemeClr val="tx1"/>
                </a:solidFill>
                <a:latin typeface="Century Gothic" pitchFamily="34" charset="0"/>
              </a:rPr>
              <a:t>► better quality database on clients</a:t>
            </a:r>
          </a:p>
          <a:p>
            <a:pPr algn="l">
              <a:buFont typeface="Arial" charset="0"/>
              <a:buNone/>
              <a:defRPr/>
            </a:pPr>
            <a:endParaRPr lang="en-US" sz="400" b="1" dirty="0" smtClean="0">
              <a:solidFill>
                <a:schemeClr val="tx1"/>
              </a:solidFill>
            </a:endParaRPr>
          </a:p>
          <a:p>
            <a:pPr marL="0" lvl="2" algn="l">
              <a:spcBef>
                <a:spcPct val="50000"/>
              </a:spcBef>
              <a:defRPr/>
            </a:pPr>
            <a:r>
              <a:rPr lang="en-US" sz="1700" dirty="0" smtClean="0">
                <a:solidFill>
                  <a:schemeClr val="tx1"/>
                </a:solidFill>
                <a:latin typeface="Century Gothic" pitchFamily="34" charset="0"/>
              </a:rPr>
              <a:t>► data flows – lowering of administrative burden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hlavicka power point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5043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Obdĺžnik 5"/>
          <p:cNvSpPr>
            <a:spLocks noChangeArrowheads="1"/>
          </p:cNvSpPr>
          <p:nvPr/>
        </p:nvSpPr>
        <p:spPr bwMode="auto">
          <a:xfrm>
            <a:off x="250825" y="2184400"/>
            <a:ext cx="3097213" cy="646113"/>
          </a:xfrm>
          <a:custGeom>
            <a:avLst/>
            <a:gdLst>
              <a:gd name="T0" fmla="*/ 43 w 3096387"/>
              <a:gd name="T1" fmla="*/ 0 h 3693319"/>
              <a:gd name="T2" fmla="*/ 3096387 w 3096387"/>
              <a:gd name="T3" fmla="*/ 0 h 3693319"/>
              <a:gd name="T4" fmla="*/ 3096387 w 3096387"/>
              <a:gd name="T5" fmla="*/ 646331 h 3693319"/>
              <a:gd name="T6" fmla="*/ 43 w 3096387"/>
              <a:gd name="T7" fmla="*/ 646331 h 3693319"/>
              <a:gd name="T8" fmla="*/ 541146 w 3096387"/>
              <a:gd name="T9" fmla="*/ 324625 h 3693319"/>
              <a:gd name="T10" fmla="*/ 43 w 3096387"/>
              <a:gd name="T11" fmla="*/ 0 h 36933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96387"/>
              <a:gd name="T19" fmla="*/ 0 h 3693319"/>
              <a:gd name="T20" fmla="*/ 3096387 w 3096387"/>
              <a:gd name="T21" fmla="*/ 3693319 h 36933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96387" h="3693319">
                <a:moveTo>
                  <a:pt x="43" y="0"/>
                </a:moveTo>
                <a:lnTo>
                  <a:pt x="3096387" y="0"/>
                </a:lnTo>
                <a:lnTo>
                  <a:pt x="3096387" y="3693319"/>
                </a:lnTo>
                <a:lnTo>
                  <a:pt x="43" y="3693319"/>
                </a:lnTo>
                <a:cubicBezTo>
                  <a:pt x="-5636" y="3056794"/>
                  <a:pt x="546825" y="2491522"/>
                  <a:pt x="541146" y="1854997"/>
                </a:cubicBezTo>
                <a:lnTo>
                  <a:pt x="43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endParaRPr lang="sk-SK"/>
          </a:p>
          <a:p>
            <a:pPr lvl="1"/>
            <a:r>
              <a:rPr lang="en-US"/>
              <a:t> </a:t>
            </a:r>
            <a:endParaRPr lang="sk-SK"/>
          </a:p>
        </p:txBody>
      </p:sp>
      <p:sp>
        <p:nvSpPr>
          <p:cNvPr id="25603" name="BlokTextu 8"/>
          <p:cNvSpPr txBox="1">
            <a:spLocks noChangeArrowheads="1"/>
          </p:cNvSpPr>
          <p:nvPr/>
        </p:nvSpPr>
        <p:spPr bwMode="auto">
          <a:xfrm>
            <a:off x="5867400" y="404813"/>
            <a:ext cx="2881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2400" b="1"/>
              <a:t>Employer´s account </a:t>
            </a:r>
          </a:p>
        </p:txBody>
      </p:sp>
      <p:sp>
        <p:nvSpPr>
          <p:cNvPr id="7" name="Obdĺžnik 6"/>
          <p:cNvSpPr/>
          <p:nvPr/>
        </p:nvSpPr>
        <p:spPr>
          <a:xfrm>
            <a:off x="5741988" y="942975"/>
            <a:ext cx="302260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b="1" dirty="0"/>
              <a:t> </a:t>
            </a:r>
            <a:r>
              <a:rPr lang="sk-SK" b="1" dirty="0" err="1"/>
              <a:t>Features</a:t>
            </a:r>
            <a:endParaRPr lang="sk-SK" b="1" dirty="0"/>
          </a:p>
        </p:txBody>
      </p:sp>
      <p:sp>
        <p:nvSpPr>
          <p:cNvPr id="10" name="Obdĺžnik 5"/>
          <p:cNvSpPr/>
          <p:nvPr/>
        </p:nvSpPr>
        <p:spPr>
          <a:xfrm>
            <a:off x="250825" y="1682750"/>
            <a:ext cx="8137525" cy="4770438"/>
          </a:xfrm>
          <a:custGeom>
            <a:avLst/>
            <a:gdLst>
              <a:gd name="connsiteX0" fmla="*/ 0 w 3096344"/>
              <a:gd name="connsiteY0" fmla="*/ 0 h 3693319"/>
              <a:gd name="connsiteX1" fmla="*/ 3096344 w 3096344"/>
              <a:gd name="connsiteY1" fmla="*/ 0 h 3693319"/>
              <a:gd name="connsiteX2" fmla="*/ 3096344 w 3096344"/>
              <a:gd name="connsiteY2" fmla="*/ 3693319 h 3693319"/>
              <a:gd name="connsiteX3" fmla="*/ 0 w 3096344"/>
              <a:gd name="connsiteY3" fmla="*/ 3693319 h 3693319"/>
              <a:gd name="connsiteX4" fmla="*/ 0 w 3096344"/>
              <a:gd name="connsiteY4" fmla="*/ 0 h 3693319"/>
              <a:gd name="connsiteX0" fmla="*/ 43 w 3096387"/>
              <a:gd name="connsiteY0" fmla="*/ 0 h 3693319"/>
              <a:gd name="connsiteX1" fmla="*/ 3096387 w 3096387"/>
              <a:gd name="connsiteY1" fmla="*/ 0 h 3693319"/>
              <a:gd name="connsiteX2" fmla="*/ 3096387 w 3096387"/>
              <a:gd name="connsiteY2" fmla="*/ 3693319 h 3693319"/>
              <a:gd name="connsiteX3" fmla="*/ 43 w 3096387"/>
              <a:gd name="connsiteY3" fmla="*/ 3693319 h 3693319"/>
              <a:gd name="connsiteX4" fmla="*/ 541146 w 3096387"/>
              <a:gd name="connsiteY4" fmla="*/ 1854997 h 3693319"/>
              <a:gd name="connsiteX5" fmla="*/ 43 w 3096387"/>
              <a:gd name="connsiteY5" fmla="*/ 0 h 3693319"/>
              <a:gd name="connsiteX0" fmla="*/ 1119 w 3097463"/>
              <a:gd name="connsiteY0" fmla="*/ 0 h 3693319"/>
              <a:gd name="connsiteX1" fmla="*/ 3097463 w 3097463"/>
              <a:gd name="connsiteY1" fmla="*/ 0 h 3693319"/>
              <a:gd name="connsiteX2" fmla="*/ 3097463 w 3097463"/>
              <a:gd name="connsiteY2" fmla="*/ 3693319 h 3693319"/>
              <a:gd name="connsiteX3" fmla="*/ 1119 w 3097463"/>
              <a:gd name="connsiteY3" fmla="*/ 3693319 h 3693319"/>
              <a:gd name="connsiteX4" fmla="*/ 7832 w 3097463"/>
              <a:gd name="connsiteY4" fmla="*/ 1854997 h 3693319"/>
              <a:gd name="connsiteX5" fmla="*/ 1119 w 3097463"/>
              <a:gd name="connsiteY5" fmla="*/ 0 h 369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7463" h="3693319">
                <a:moveTo>
                  <a:pt x="1119" y="0"/>
                </a:moveTo>
                <a:lnTo>
                  <a:pt x="3097463" y="0"/>
                </a:lnTo>
                <a:lnTo>
                  <a:pt x="3097463" y="3693319"/>
                </a:lnTo>
                <a:lnTo>
                  <a:pt x="1119" y="3693319"/>
                </a:lnTo>
                <a:cubicBezTo>
                  <a:pt x="-4560" y="3056794"/>
                  <a:pt x="13511" y="2491522"/>
                  <a:pt x="7832" y="1854997"/>
                </a:cubicBezTo>
                <a:cubicBezTo>
                  <a:pt x="5594" y="1236665"/>
                  <a:pt x="3357" y="618332"/>
                  <a:pt x="1119" y="0"/>
                </a:cubicBezTo>
                <a:close/>
              </a:path>
            </a:pathLst>
          </a:custGeom>
        </p:spPr>
        <p:txBody>
          <a:bodyPr>
            <a:spAutoFit/>
          </a:bodyPr>
          <a:lstStyle/>
          <a:p>
            <a:pPr lvl="1">
              <a:defRPr/>
            </a:pPr>
            <a:endParaRPr lang="sk-SK" dirty="0"/>
          </a:p>
          <a:p>
            <a:pPr marL="742950" lvl="1" indent="-285750" algn="just">
              <a:buFont typeface="Arial" pitchFamily="34" charset="0"/>
              <a:buChar char="•"/>
              <a:defRPr/>
            </a:pPr>
            <a:r>
              <a:rPr lang="en-US" sz="2200" dirty="0"/>
              <a:t>Direct access to all registered jobseeker´s profiles</a:t>
            </a:r>
            <a:r>
              <a:rPr lang="sk-SK" sz="2200" dirty="0"/>
              <a:t> </a:t>
            </a:r>
            <a:endParaRPr lang="en-US" sz="2200" dirty="0"/>
          </a:p>
          <a:p>
            <a:pPr lvl="1" algn="just">
              <a:defRPr/>
            </a:pPr>
            <a:endParaRPr lang="sk-SK" sz="2200" dirty="0"/>
          </a:p>
          <a:p>
            <a:pPr marL="742950" lvl="1" indent="-285750" algn="just">
              <a:buFont typeface="Arial" pitchFamily="34" charset="0"/>
              <a:buChar char="•"/>
              <a:defRPr/>
            </a:pPr>
            <a:r>
              <a:rPr lang="sk-SK" sz="2200" dirty="0" err="1"/>
              <a:t>Free</a:t>
            </a:r>
            <a:r>
              <a:rPr lang="sk-SK" sz="2200" dirty="0"/>
              <a:t> </a:t>
            </a:r>
            <a:r>
              <a:rPr lang="sk-SK" sz="2200" dirty="0" err="1"/>
              <a:t>of</a:t>
            </a:r>
            <a:r>
              <a:rPr lang="sk-SK" sz="2200" dirty="0"/>
              <a:t> </a:t>
            </a:r>
            <a:r>
              <a:rPr lang="sk-SK" sz="2200" dirty="0" err="1"/>
              <a:t>charge</a:t>
            </a:r>
            <a:r>
              <a:rPr lang="sk-SK" sz="2200" dirty="0"/>
              <a:t> email and </a:t>
            </a:r>
            <a:r>
              <a:rPr lang="sk-SK" sz="2200" dirty="0" err="1"/>
              <a:t>sms</a:t>
            </a:r>
            <a:r>
              <a:rPr lang="sk-SK" sz="2200" dirty="0"/>
              <a:t> </a:t>
            </a:r>
            <a:r>
              <a:rPr lang="sk-SK" sz="2200" dirty="0" err="1"/>
              <a:t>notification</a:t>
            </a:r>
            <a:r>
              <a:rPr lang="sk-SK" sz="2200" dirty="0"/>
              <a:t> </a:t>
            </a:r>
            <a:r>
              <a:rPr lang="sk-SK" sz="2200" dirty="0" err="1"/>
              <a:t>of</a:t>
            </a:r>
            <a:r>
              <a:rPr lang="sk-SK" sz="2200" dirty="0"/>
              <a:t> </a:t>
            </a:r>
            <a:r>
              <a:rPr lang="sk-SK" sz="2200" dirty="0" err="1"/>
              <a:t>selected</a:t>
            </a:r>
            <a:r>
              <a:rPr lang="sk-SK" sz="2200" dirty="0"/>
              <a:t> </a:t>
            </a:r>
            <a:r>
              <a:rPr lang="sk-SK" sz="2200" dirty="0" err="1"/>
              <a:t>clients</a:t>
            </a:r>
            <a:endParaRPr lang="sk-SK" sz="2200" dirty="0"/>
          </a:p>
          <a:p>
            <a:pPr lvl="1" algn="just">
              <a:defRPr/>
            </a:pPr>
            <a:r>
              <a:rPr lang="sk-SK" sz="2200" dirty="0"/>
              <a:t>      (</a:t>
            </a:r>
            <a:r>
              <a:rPr lang="sk-SK" sz="2200" dirty="0" err="1"/>
              <a:t>multiple</a:t>
            </a:r>
            <a:r>
              <a:rPr lang="sk-SK" sz="2200" dirty="0"/>
              <a:t> </a:t>
            </a:r>
            <a:r>
              <a:rPr lang="sk-SK" sz="2200" dirty="0" err="1"/>
              <a:t>invitations</a:t>
            </a:r>
            <a:r>
              <a:rPr lang="sk-SK" sz="2200" dirty="0"/>
              <a:t> </a:t>
            </a:r>
            <a:r>
              <a:rPr lang="sk-SK" sz="2200" dirty="0" err="1"/>
              <a:t>for</a:t>
            </a:r>
            <a:r>
              <a:rPr lang="sk-SK" sz="2200" dirty="0"/>
              <a:t> </a:t>
            </a:r>
            <a:r>
              <a:rPr lang="sk-SK" sz="2200" dirty="0" err="1"/>
              <a:t>interviews</a:t>
            </a:r>
            <a:r>
              <a:rPr lang="sk-SK" sz="2200" dirty="0"/>
              <a:t>)</a:t>
            </a:r>
          </a:p>
          <a:p>
            <a:pPr lvl="1" algn="just">
              <a:defRPr/>
            </a:pPr>
            <a:endParaRPr lang="sk-SK" sz="2200" dirty="0"/>
          </a:p>
          <a:p>
            <a:pPr marL="742950" lvl="1" indent="-285750" algn="just">
              <a:buFont typeface="Arial" pitchFamily="34" charset="0"/>
              <a:buChar char="•"/>
              <a:defRPr/>
            </a:pPr>
            <a:r>
              <a:rPr lang="en-US" sz="2200" dirty="0"/>
              <a:t>Automated </a:t>
            </a:r>
            <a:r>
              <a:rPr lang="en-US" sz="2200" dirty="0"/>
              <a:t>import of employer details from Business </a:t>
            </a:r>
            <a:r>
              <a:rPr lang="en-US" sz="2200" dirty="0"/>
              <a:t>register</a:t>
            </a:r>
            <a:endParaRPr lang="sk-SK" sz="2200" dirty="0"/>
          </a:p>
          <a:p>
            <a:pPr lvl="1" algn="just">
              <a:defRPr/>
            </a:pPr>
            <a:endParaRPr lang="sk-SK" sz="2200" dirty="0"/>
          </a:p>
          <a:p>
            <a:pPr marL="742950" lvl="1" indent="-285750" algn="just">
              <a:buFont typeface="Arial" pitchFamily="34" charset="0"/>
              <a:buChar char="•"/>
              <a:defRPr/>
            </a:pPr>
            <a:r>
              <a:rPr lang="en-US" sz="2200" dirty="0"/>
              <a:t>Automated </a:t>
            </a:r>
            <a:r>
              <a:rPr lang="en-US" sz="2200" dirty="0"/>
              <a:t>export of vacancies </a:t>
            </a:r>
            <a:r>
              <a:rPr lang="sk-SK" sz="2200" dirty="0" err="1"/>
              <a:t>directly</a:t>
            </a:r>
            <a:r>
              <a:rPr lang="sk-SK" sz="2200" dirty="0"/>
              <a:t> </a:t>
            </a:r>
            <a:r>
              <a:rPr lang="en-US" sz="2200" dirty="0"/>
              <a:t>from </a:t>
            </a:r>
            <a:r>
              <a:rPr lang="en-US" sz="2200" dirty="0"/>
              <a:t>employers IT system to </a:t>
            </a:r>
            <a:r>
              <a:rPr lang="en-US" sz="2200" dirty="0"/>
              <a:t>istp.sk</a:t>
            </a:r>
            <a:endParaRPr lang="sk-SK" sz="2200" dirty="0"/>
          </a:p>
          <a:p>
            <a:pPr lvl="1" algn="just">
              <a:defRPr/>
            </a:pPr>
            <a:endParaRPr lang="sk-SK" sz="2200" dirty="0"/>
          </a:p>
          <a:p>
            <a:pPr marL="742950" lvl="1" indent="-285750" algn="just">
              <a:buFont typeface="Arial" pitchFamily="34" charset="0"/>
              <a:buChar char="•"/>
              <a:defRPr/>
            </a:pPr>
            <a:r>
              <a:rPr lang="sk-SK" sz="2200" dirty="0" err="1"/>
              <a:t>Ranking</a:t>
            </a:r>
            <a:r>
              <a:rPr lang="sk-SK" sz="2200" dirty="0"/>
              <a:t> </a:t>
            </a:r>
            <a:r>
              <a:rPr lang="sk-SK" sz="2200" dirty="0" err="1"/>
              <a:t>of</a:t>
            </a:r>
            <a:r>
              <a:rPr lang="sk-SK" sz="2200" dirty="0"/>
              <a:t> </a:t>
            </a:r>
            <a:r>
              <a:rPr lang="sk-SK" sz="2200" dirty="0" err="1"/>
              <a:t>suitable</a:t>
            </a:r>
            <a:r>
              <a:rPr lang="sk-SK" sz="2200" dirty="0"/>
              <a:t> </a:t>
            </a:r>
            <a:r>
              <a:rPr lang="sk-SK" sz="2200" dirty="0" err="1"/>
              <a:t>jobseekers</a:t>
            </a:r>
            <a:endParaRPr lang="sk-SK" sz="2200" dirty="0"/>
          </a:p>
          <a:p>
            <a:pPr lvl="1" algn="just">
              <a:defRPr/>
            </a:pPr>
            <a:endParaRPr lang="sk-SK" sz="2200" dirty="0"/>
          </a:p>
          <a:p>
            <a:pPr marL="742950" lvl="1" indent="-285750" algn="just">
              <a:buFont typeface="Arial" pitchFamily="34" charset="0"/>
              <a:buChar char="•"/>
              <a:defRPr/>
            </a:pPr>
            <a:r>
              <a:rPr lang="sk-SK" sz="2200" dirty="0"/>
              <a:t>“My </a:t>
            </a:r>
            <a:r>
              <a:rPr lang="sk-SK" sz="2200" dirty="0" err="1"/>
              <a:t>jobseekers</a:t>
            </a:r>
            <a:r>
              <a:rPr lang="sk-SK" sz="2200" dirty="0"/>
              <a:t>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hlavicka power point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5043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Obdĺžnik 5"/>
          <p:cNvSpPr>
            <a:spLocks noChangeArrowheads="1"/>
          </p:cNvSpPr>
          <p:nvPr/>
        </p:nvSpPr>
        <p:spPr bwMode="auto">
          <a:xfrm>
            <a:off x="250825" y="2184400"/>
            <a:ext cx="3097213" cy="646113"/>
          </a:xfrm>
          <a:custGeom>
            <a:avLst/>
            <a:gdLst>
              <a:gd name="T0" fmla="*/ 43 w 3096387"/>
              <a:gd name="T1" fmla="*/ 0 h 3693319"/>
              <a:gd name="T2" fmla="*/ 3096387 w 3096387"/>
              <a:gd name="T3" fmla="*/ 0 h 3693319"/>
              <a:gd name="T4" fmla="*/ 3096387 w 3096387"/>
              <a:gd name="T5" fmla="*/ 646331 h 3693319"/>
              <a:gd name="T6" fmla="*/ 43 w 3096387"/>
              <a:gd name="T7" fmla="*/ 646331 h 3693319"/>
              <a:gd name="T8" fmla="*/ 541146 w 3096387"/>
              <a:gd name="T9" fmla="*/ 324625 h 3693319"/>
              <a:gd name="T10" fmla="*/ 43 w 3096387"/>
              <a:gd name="T11" fmla="*/ 0 h 36933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96387"/>
              <a:gd name="T19" fmla="*/ 0 h 3693319"/>
              <a:gd name="T20" fmla="*/ 3096387 w 3096387"/>
              <a:gd name="T21" fmla="*/ 3693319 h 36933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96387" h="3693319">
                <a:moveTo>
                  <a:pt x="43" y="0"/>
                </a:moveTo>
                <a:lnTo>
                  <a:pt x="3096387" y="0"/>
                </a:lnTo>
                <a:lnTo>
                  <a:pt x="3096387" y="3693319"/>
                </a:lnTo>
                <a:lnTo>
                  <a:pt x="43" y="3693319"/>
                </a:lnTo>
                <a:cubicBezTo>
                  <a:pt x="-5636" y="3056794"/>
                  <a:pt x="546825" y="2491522"/>
                  <a:pt x="541146" y="1854997"/>
                </a:cubicBezTo>
                <a:lnTo>
                  <a:pt x="43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endParaRPr lang="sk-SK"/>
          </a:p>
          <a:p>
            <a:pPr lvl="1"/>
            <a:r>
              <a:rPr lang="en-US"/>
              <a:t> </a:t>
            </a:r>
            <a:endParaRPr lang="sk-SK"/>
          </a:p>
        </p:txBody>
      </p:sp>
      <p:sp>
        <p:nvSpPr>
          <p:cNvPr id="26627" name="BlokTextu 8"/>
          <p:cNvSpPr txBox="1">
            <a:spLocks noChangeArrowheads="1"/>
          </p:cNvSpPr>
          <p:nvPr/>
        </p:nvSpPr>
        <p:spPr bwMode="auto">
          <a:xfrm>
            <a:off x="6011863" y="404813"/>
            <a:ext cx="2736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2400" b="1"/>
              <a:t>Employer´s account </a:t>
            </a:r>
          </a:p>
        </p:txBody>
      </p:sp>
      <p:pic>
        <p:nvPicPr>
          <p:cNvPr id="26628" name="Picture 2" descr="C:\Users\Boris\Desktop\o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484313"/>
            <a:ext cx="8135937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ĺžnik 7"/>
          <p:cNvSpPr/>
          <p:nvPr/>
        </p:nvSpPr>
        <p:spPr>
          <a:xfrm>
            <a:off x="5581650" y="947738"/>
            <a:ext cx="302260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b="1" i="1" dirty="0" err="1"/>
              <a:t>Welcome</a:t>
            </a:r>
            <a:r>
              <a:rPr lang="sk-SK" b="1" i="1" dirty="0"/>
              <a:t> “</a:t>
            </a:r>
            <a:r>
              <a:rPr lang="sk-SK" b="1" i="1" dirty="0" err="1"/>
              <a:t>employer</a:t>
            </a:r>
            <a:r>
              <a:rPr lang="sk-SK" b="1" i="1" dirty="0"/>
              <a:t> XY“</a:t>
            </a:r>
            <a:endParaRPr lang="sk-SK" b="1" i="1" dirty="0"/>
          </a:p>
        </p:txBody>
      </p:sp>
      <p:sp>
        <p:nvSpPr>
          <p:cNvPr id="26630" name="BlokTextu 6"/>
          <p:cNvSpPr txBox="1">
            <a:spLocks noChangeArrowheads="1"/>
          </p:cNvSpPr>
          <p:nvPr/>
        </p:nvSpPr>
        <p:spPr bwMode="auto">
          <a:xfrm>
            <a:off x="1331913" y="4868863"/>
            <a:ext cx="1008062" cy="2460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1000"/>
              <a:t>Insert Job Offer</a:t>
            </a:r>
          </a:p>
        </p:txBody>
      </p:sp>
      <p:sp>
        <p:nvSpPr>
          <p:cNvPr id="26631" name="BlokTextu 9"/>
          <p:cNvSpPr txBox="1">
            <a:spLocks noChangeArrowheads="1"/>
          </p:cNvSpPr>
          <p:nvPr/>
        </p:nvSpPr>
        <p:spPr bwMode="auto">
          <a:xfrm>
            <a:off x="2700338" y="4868863"/>
            <a:ext cx="1008062" cy="2460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1000"/>
              <a:t>My Job Offers</a:t>
            </a:r>
          </a:p>
        </p:txBody>
      </p:sp>
      <p:sp>
        <p:nvSpPr>
          <p:cNvPr id="26632" name="BlokTextu 10"/>
          <p:cNvSpPr txBox="1">
            <a:spLocks noChangeArrowheads="1"/>
          </p:cNvSpPr>
          <p:nvPr/>
        </p:nvSpPr>
        <p:spPr bwMode="auto">
          <a:xfrm>
            <a:off x="4067175" y="4829175"/>
            <a:ext cx="1009650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1000"/>
              <a:t>Accessing Profiles</a:t>
            </a:r>
          </a:p>
        </p:txBody>
      </p:sp>
      <p:sp>
        <p:nvSpPr>
          <p:cNvPr id="26633" name="BlokTextu 11"/>
          <p:cNvSpPr txBox="1">
            <a:spLocks noChangeArrowheads="1"/>
          </p:cNvSpPr>
          <p:nvPr/>
        </p:nvSpPr>
        <p:spPr bwMode="auto">
          <a:xfrm>
            <a:off x="5364163" y="4838700"/>
            <a:ext cx="1008062" cy="2460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1000"/>
              <a:t>My Jobseekers</a:t>
            </a:r>
          </a:p>
        </p:txBody>
      </p:sp>
      <p:sp>
        <p:nvSpPr>
          <p:cNvPr id="26634" name="BlokTextu 12"/>
          <p:cNvSpPr txBox="1">
            <a:spLocks noChangeArrowheads="1"/>
          </p:cNvSpPr>
          <p:nvPr/>
        </p:nvSpPr>
        <p:spPr bwMode="auto">
          <a:xfrm>
            <a:off x="6732588" y="4838700"/>
            <a:ext cx="1008062" cy="2460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1000"/>
              <a:t>My adresses</a:t>
            </a:r>
          </a:p>
        </p:txBody>
      </p:sp>
      <p:sp>
        <p:nvSpPr>
          <p:cNvPr id="26635" name="BlokTextu 13"/>
          <p:cNvSpPr txBox="1">
            <a:spLocks noChangeArrowheads="1"/>
          </p:cNvSpPr>
          <p:nvPr/>
        </p:nvSpPr>
        <p:spPr bwMode="auto">
          <a:xfrm>
            <a:off x="1331913" y="6278563"/>
            <a:ext cx="1079500" cy="2460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1000"/>
              <a:t>Contact Persons</a:t>
            </a:r>
          </a:p>
        </p:txBody>
      </p:sp>
      <p:sp>
        <p:nvSpPr>
          <p:cNvPr id="26636" name="BlokTextu 14"/>
          <p:cNvSpPr txBox="1">
            <a:spLocks noChangeArrowheads="1"/>
          </p:cNvSpPr>
          <p:nvPr/>
        </p:nvSpPr>
        <p:spPr bwMode="auto">
          <a:xfrm>
            <a:off x="2627313" y="6278563"/>
            <a:ext cx="1152525" cy="2460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1000"/>
              <a:t>Registration Data</a:t>
            </a:r>
          </a:p>
        </p:txBody>
      </p:sp>
      <p:sp>
        <p:nvSpPr>
          <p:cNvPr id="26637" name="BlokTextu 15"/>
          <p:cNvSpPr txBox="1">
            <a:spLocks noChangeArrowheads="1"/>
          </p:cNvSpPr>
          <p:nvPr/>
        </p:nvSpPr>
        <p:spPr bwMode="auto">
          <a:xfrm>
            <a:off x="5364163" y="6278563"/>
            <a:ext cx="1008062" cy="2460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1000"/>
              <a:t>Ask Us</a:t>
            </a:r>
          </a:p>
        </p:txBody>
      </p:sp>
      <p:sp>
        <p:nvSpPr>
          <p:cNvPr id="26638" name="BlokTextu 16"/>
          <p:cNvSpPr txBox="1">
            <a:spLocks noChangeArrowheads="1"/>
          </p:cNvSpPr>
          <p:nvPr/>
        </p:nvSpPr>
        <p:spPr bwMode="auto">
          <a:xfrm>
            <a:off x="2771775" y="3182938"/>
            <a:ext cx="3600450" cy="46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Welcome “employer XZ</a:t>
            </a:r>
            <a:r>
              <a:rPr lang="sk-SK" sz="2400"/>
              <a:t>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hlavicka power point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5043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Obdĺžnik 5"/>
          <p:cNvSpPr>
            <a:spLocks noChangeArrowheads="1"/>
          </p:cNvSpPr>
          <p:nvPr/>
        </p:nvSpPr>
        <p:spPr bwMode="auto">
          <a:xfrm>
            <a:off x="250825" y="2184400"/>
            <a:ext cx="3097213" cy="646113"/>
          </a:xfrm>
          <a:custGeom>
            <a:avLst/>
            <a:gdLst>
              <a:gd name="T0" fmla="*/ 43 w 3096387"/>
              <a:gd name="T1" fmla="*/ 0 h 3693319"/>
              <a:gd name="T2" fmla="*/ 3096387 w 3096387"/>
              <a:gd name="T3" fmla="*/ 0 h 3693319"/>
              <a:gd name="T4" fmla="*/ 3096387 w 3096387"/>
              <a:gd name="T5" fmla="*/ 646331 h 3693319"/>
              <a:gd name="T6" fmla="*/ 43 w 3096387"/>
              <a:gd name="T7" fmla="*/ 646331 h 3693319"/>
              <a:gd name="T8" fmla="*/ 541146 w 3096387"/>
              <a:gd name="T9" fmla="*/ 324625 h 3693319"/>
              <a:gd name="T10" fmla="*/ 43 w 3096387"/>
              <a:gd name="T11" fmla="*/ 0 h 36933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96387"/>
              <a:gd name="T19" fmla="*/ 0 h 3693319"/>
              <a:gd name="T20" fmla="*/ 3096387 w 3096387"/>
              <a:gd name="T21" fmla="*/ 3693319 h 36933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96387" h="3693319">
                <a:moveTo>
                  <a:pt x="43" y="0"/>
                </a:moveTo>
                <a:lnTo>
                  <a:pt x="3096387" y="0"/>
                </a:lnTo>
                <a:lnTo>
                  <a:pt x="3096387" y="3693319"/>
                </a:lnTo>
                <a:lnTo>
                  <a:pt x="43" y="3693319"/>
                </a:lnTo>
                <a:cubicBezTo>
                  <a:pt x="-5636" y="3056794"/>
                  <a:pt x="546825" y="2491522"/>
                  <a:pt x="541146" y="1854997"/>
                </a:cubicBezTo>
                <a:lnTo>
                  <a:pt x="43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endParaRPr lang="sk-SK"/>
          </a:p>
          <a:p>
            <a:pPr lvl="1"/>
            <a:r>
              <a:rPr lang="en-US"/>
              <a:t> </a:t>
            </a:r>
            <a:endParaRPr lang="sk-SK"/>
          </a:p>
        </p:txBody>
      </p:sp>
      <p:sp>
        <p:nvSpPr>
          <p:cNvPr id="27651" name="BlokTextu 8"/>
          <p:cNvSpPr txBox="1">
            <a:spLocks noChangeArrowheads="1"/>
          </p:cNvSpPr>
          <p:nvPr/>
        </p:nvSpPr>
        <p:spPr bwMode="auto">
          <a:xfrm>
            <a:off x="6011863" y="404813"/>
            <a:ext cx="2736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2400" b="1"/>
              <a:t>Employer´s account </a:t>
            </a:r>
          </a:p>
        </p:txBody>
      </p:sp>
      <p:sp>
        <p:nvSpPr>
          <p:cNvPr id="7" name="Obdĺžnik 6"/>
          <p:cNvSpPr/>
          <p:nvPr/>
        </p:nvSpPr>
        <p:spPr>
          <a:xfrm>
            <a:off x="5741988" y="942975"/>
            <a:ext cx="302260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b="1" dirty="0"/>
              <a:t> My </a:t>
            </a:r>
            <a:r>
              <a:rPr lang="sk-SK" b="1" dirty="0" err="1"/>
              <a:t>Job</a:t>
            </a:r>
            <a:r>
              <a:rPr lang="sk-SK" b="1" dirty="0"/>
              <a:t> </a:t>
            </a:r>
            <a:r>
              <a:rPr lang="sk-SK" b="1" dirty="0" err="1"/>
              <a:t>Openings</a:t>
            </a:r>
            <a:endParaRPr lang="sk-SK" b="1" dirty="0"/>
          </a:p>
        </p:txBody>
      </p:sp>
      <p:pic>
        <p:nvPicPr>
          <p:cNvPr id="27653" name="Obrázok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75" y="1403350"/>
            <a:ext cx="82804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álna bublina 7"/>
          <p:cNvSpPr/>
          <p:nvPr/>
        </p:nvSpPr>
        <p:spPr>
          <a:xfrm>
            <a:off x="6732588" y="3860800"/>
            <a:ext cx="2016125" cy="365125"/>
          </a:xfrm>
          <a:prstGeom prst="wedgeEllipseCallout">
            <a:avLst>
              <a:gd name="adj1" fmla="val -6683"/>
              <a:gd name="adj2" fmla="val 10060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2"/>
                </a:solidFill>
              </a:rPr>
              <a:t>Matched profiles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3" name="Rovná spojovacia šípka 2"/>
          <p:cNvCxnSpPr/>
          <p:nvPr/>
        </p:nvCxnSpPr>
        <p:spPr>
          <a:xfrm flipH="1">
            <a:off x="4500563" y="1268413"/>
            <a:ext cx="1655762" cy="15621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hlavicka power point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5043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Obdĺžnik 5"/>
          <p:cNvSpPr>
            <a:spLocks noChangeArrowheads="1"/>
          </p:cNvSpPr>
          <p:nvPr/>
        </p:nvSpPr>
        <p:spPr bwMode="auto">
          <a:xfrm>
            <a:off x="250825" y="2184400"/>
            <a:ext cx="3097213" cy="646113"/>
          </a:xfrm>
          <a:custGeom>
            <a:avLst/>
            <a:gdLst>
              <a:gd name="T0" fmla="*/ 43 w 3096387"/>
              <a:gd name="T1" fmla="*/ 0 h 3693319"/>
              <a:gd name="T2" fmla="*/ 3096387 w 3096387"/>
              <a:gd name="T3" fmla="*/ 0 h 3693319"/>
              <a:gd name="T4" fmla="*/ 3096387 w 3096387"/>
              <a:gd name="T5" fmla="*/ 646331 h 3693319"/>
              <a:gd name="T6" fmla="*/ 43 w 3096387"/>
              <a:gd name="T7" fmla="*/ 646331 h 3693319"/>
              <a:gd name="T8" fmla="*/ 541146 w 3096387"/>
              <a:gd name="T9" fmla="*/ 324625 h 3693319"/>
              <a:gd name="T10" fmla="*/ 43 w 3096387"/>
              <a:gd name="T11" fmla="*/ 0 h 36933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96387"/>
              <a:gd name="T19" fmla="*/ 0 h 3693319"/>
              <a:gd name="T20" fmla="*/ 3096387 w 3096387"/>
              <a:gd name="T21" fmla="*/ 3693319 h 36933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96387" h="3693319">
                <a:moveTo>
                  <a:pt x="43" y="0"/>
                </a:moveTo>
                <a:lnTo>
                  <a:pt x="3096387" y="0"/>
                </a:lnTo>
                <a:lnTo>
                  <a:pt x="3096387" y="3693319"/>
                </a:lnTo>
                <a:lnTo>
                  <a:pt x="43" y="3693319"/>
                </a:lnTo>
                <a:cubicBezTo>
                  <a:pt x="-5636" y="3056794"/>
                  <a:pt x="546825" y="2491522"/>
                  <a:pt x="541146" y="1854997"/>
                </a:cubicBezTo>
                <a:lnTo>
                  <a:pt x="43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endParaRPr lang="sk-SK"/>
          </a:p>
          <a:p>
            <a:pPr lvl="1"/>
            <a:r>
              <a:rPr lang="en-US"/>
              <a:t> </a:t>
            </a:r>
            <a:endParaRPr lang="sk-SK"/>
          </a:p>
        </p:txBody>
      </p:sp>
      <p:sp>
        <p:nvSpPr>
          <p:cNvPr id="28675" name="BlokTextu 8"/>
          <p:cNvSpPr txBox="1">
            <a:spLocks noChangeArrowheads="1"/>
          </p:cNvSpPr>
          <p:nvPr/>
        </p:nvSpPr>
        <p:spPr bwMode="auto">
          <a:xfrm>
            <a:off x="6011863" y="404813"/>
            <a:ext cx="2736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2400" b="1"/>
              <a:t>Employer´s account </a:t>
            </a:r>
          </a:p>
        </p:txBody>
      </p:sp>
      <p:sp>
        <p:nvSpPr>
          <p:cNvPr id="7" name="Obdĺžnik 6"/>
          <p:cNvSpPr/>
          <p:nvPr/>
        </p:nvSpPr>
        <p:spPr>
          <a:xfrm>
            <a:off x="5741988" y="942975"/>
            <a:ext cx="302260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b="1" dirty="0"/>
              <a:t> My </a:t>
            </a:r>
            <a:r>
              <a:rPr lang="sk-SK" b="1" dirty="0" err="1"/>
              <a:t>Jobseekers</a:t>
            </a:r>
            <a:endParaRPr lang="sk-SK" b="1" dirty="0"/>
          </a:p>
        </p:txBody>
      </p:sp>
      <p:pic>
        <p:nvPicPr>
          <p:cNvPr id="28677" name="Picture 2" descr="C:\Users\Boris\Desktop\pu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557338"/>
            <a:ext cx="82962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Rovná spojovacia šípka 7"/>
          <p:cNvCxnSpPr/>
          <p:nvPr/>
        </p:nvCxnSpPr>
        <p:spPr>
          <a:xfrm flipH="1">
            <a:off x="4284663" y="1268413"/>
            <a:ext cx="1871662" cy="151288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álna bublina 9"/>
          <p:cNvSpPr/>
          <p:nvPr/>
        </p:nvSpPr>
        <p:spPr>
          <a:xfrm>
            <a:off x="7096125" y="3800475"/>
            <a:ext cx="1152525" cy="287338"/>
          </a:xfrm>
          <a:prstGeom prst="wedgeEllipseCallout">
            <a:avLst>
              <a:gd name="adj1" fmla="val 59332"/>
              <a:gd name="adj2" fmla="val 23689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1400" dirty="0" err="1">
                <a:solidFill>
                  <a:schemeClr val="tx2"/>
                </a:solidFill>
              </a:rPr>
              <a:t>Discard</a:t>
            </a:r>
            <a:endParaRPr lang="sk-SK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hlavicka power point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5043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ĺžnik 4"/>
          <p:cNvSpPr/>
          <p:nvPr/>
        </p:nvSpPr>
        <p:spPr>
          <a:xfrm>
            <a:off x="468313" y="1936750"/>
            <a:ext cx="8064500" cy="4294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>
              <a:spcBef>
                <a:spcPts val="1800"/>
              </a:spcBef>
              <a:tabLst>
                <a:tab pos="269875" algn="l"/>
              </a:tabLst>
              <a:defRPr/>
            </a:pPr>
            <a:r>
              <a:rPr lang="sk-SK" sz="2200" dirty="0">
                <a:latin typeface="+mn-lt"/>
              </a:rPr>
              <a:t>► </a:t>
            </a:r>
            <a:r>
              <a:rPr lang="en-US" sz="2200" dirty="0">
                <a:latin typeface="+mn-lt"/>
              </a:rPr>
              <a:t>Effective, time-saving and quality service</a:t>
            </a:r>
            <a:r>
              <a:rPr lang="sk-SK" sz="2200" dirty="0">
                <a:latin typeface="+mn-lt"/>
              </a:rPr>
              <a:t>!!!</a:t>
            </a:r>
          </a:p>
          <a:p>
            <a:pPr marL="0" lvl="2" algn="just">
              <a:spcBef>
                <a:spcPts val="1800"/>
              </a:spcBef>
              <a:tabLst>
                <a:tab pos="269875" algn="l"/>
              </a:tabLst>
              <a:defRPr/>
            </a:pPr>
            <a:r>
              <a:rPr lang="sk-SK" sz="2200" dirty="0"/>
              <a:t>► </a:t>
            </a:r>
            <a:r>
              <a:rPr lang="en-US" sz="2200" dirty="0"/>
              <a:t>Automated</a:t>
            </a:r>
            <a:r>
              <a:rPr lang="sk-SK" sz="2200" dirty="0"/>
              <a:t> </a:t>
            </a:r>
            <a:r>
              <a:rPr lang="sk-SK" sz="2200" dirty="0"/>
              <a:t>m</a:t>
            </a:r>
            <a:r>
              <a:rPr lang="en-US" sz="2200" dirty="0" err="1"/>
              <a:t>igration</a:t>
            </a:r>
            <a:r>
              <a:rPr lang="en-US" sz="2200" dirty="0"/>
              <a:t> of job vacancies from other job </a:t>
            </a:r>
            <a:r>
              <a:rPr lang="en-US" sz="2200" dirty="0"/>
              <a:t>portals</a:t>
            </a:r>
            <a:endParaRPr lang="sk-SK" sz="2200" dirty="0">
              <a:latin typeface="+mn-lt"/>
            </a:endParaRPr>
          </a:p>
          <a:p>
            <a:pPr marL="0" lvl="2" algn="just">
              <a:spcBef>
                <a:spcPts val="1800"/>
              </a:spcBef>
              <a:tabLst>
                <a:tab pos="269875" algn="l"/>
              </a:tabLst>
              <a:defRPr/>
            </a:pPr>
            <a:r>
              <a:rPr lang="sk-SK" sz="2200" dirty="0">
                <a:latin typeface="+mn-lt"/>
              </a:rPr>
              <a:t>► </a:t>
            </a:r>
            <a:r>
              <a:rPr lang="sk-SK" sz="2200" dirty="0">
                <a:latin typeface="+mn-lt"/>
              </a:rPr>
              <a:t>E</a:t>
            </a:r>
            <a:r>
              <a:rPr lang="en-US" sz="2200" dirty="0" err="1">
                <a:latin typeface="+mn-lt"/>
              </a:rPr>
              <a:t>xtreme</a:t>
            </a:r>
            <a:r>
              <a:rPr lang="sk-SK" sz="2200" dirty="0" err="1">
                <a:latin typeface="+mn-lt"/>
              </a:rPr>
              <a:t>ly</a:t>
            </a:r>
            <a:r>
              <a:rPr lang="sk-SK" sz="2200" dirty="0">
                <a:latin typeface="+mn-lt"/>
              </a:rPr>
              <a:t> </a:t>
            </a:r>
            <a:r>
              <a:rPr lang="en-US" sz="2200" dirty="0">
                <a:latin typeface="+mn-lt"/>
              </a:rPr>
              <a:t>positive </a:t>
            </a:r>
            <a:r>
              <a:rPr lang="en-US" sz="2200" dirty="0">
                <a:latin typeface="+mn-lt"/>
              </a:rPr>
              <a:t>interest of employers so </a:t>
            </a:r>
            <a:r>
              <a:rPr lang="en-US" sz="2200" dirty="0">
                <a:latin typeface="+mn-lt"/>
              </a:rPr>
              <a:t>far</a:t>
            </a:r>
            <a:r>
              <a:rPr lang="sk-SK" sz="2200" dirty="0">
                <a:latin typeface="+mn-lt"/>
              </a:rPr>
              <a:t>, more </a:t>
            </a:r>
            <a:r>
              <a:rPr lang="en-US" sz="2200" dirty="0">
                <a:latin typeface="+mn-lt"/>
              </a:rPr>
              <a:t>than</a:t>
            </a:r>
            <a:r>
              <a:rPr lang="sk-SK" sz="2200" dirty="0">
                <a:latin typeface="+mn-lt"/>
              </a:rPr>
              <a:t> </a:t>
            </a:r>
            <a:r>
              <a:rPr lang="sk-SK" sz="2200" b="1" dirty="0">
                <a:latin typeface="+mn-lt"/>
              </a:rPr>
              <a:t>3 0</a:t>
            </a:r>
            <a:r>
              <a:rPr lang="en-US" sz="2200" b="1" dirty="0">
                <a:latin typeface="+mn-lt"/>
              </a:rPr>
              <a:t>00 </a:t>
            </a:r>
            <a:r>
              <a:rPr lang="en-US" sz="2200" dirty="0">
                <a:latin typeface="+mn-lt"/>
              </a:rPr>
              <a:t>registered </a:t>
            </a:r>
            <a:r>
              <a:rPr lang="en-US" sz="2200" dirty="0">
                <a:latin typeface="+mn-lt"/>
              </a:rPr>
              <a:t>employers</a:t>
            </a:r>
            <a:r>
              <a:rPr lang="sk-SK" sz="2200" dirty="0">
                <a:latin typeface="+mn-lt"/>
              </a:rPr>
              <a:t> (</a:t>
            </a:r>
            <a:r>
              <a:rPr lang="en-US" sz="2200" dirty="0">
                <a:latin typeface="+mn-lt"/>
              </a:rPr>
              <a:t>within first</a:t>
            </a:r>
            <a:r>
              <a:rPr lang="sk-SK" sz="2200" dirty="0">
                <a:latin typeface="+mn-lt"/>
              </a:rPr>
              <a:t> 3 </a:t>
            </a:r>
            <a:r>
              <a:rPr lang="en-US" sz="2200" dirty="0">
                <a:latin typeface="+mn-lt"/>
              </a:rPr>
              <a:t>month</a:t>
            </a:r>
            <a:r>
              <a:rPr lang="sk-SK" sz="2200" dirty="0">
                <a:latin typeface="+mn-lt"/>
              </a:rPr>
              <a:t>s);</a:t>
            </a:r>
          </a:p>
          <a:p>
            <a:pPr marL="0" lvl="2" algn="just">
              <a:spcBef>
                <a:spcPts val="1800"/>
              </a:spcBef>
              <a:tabLst>
                <a:tab pos="269875" algn="l"/>
              </a:tabLst>
              <a:defRPr/>
            </a:pPr>
            <a:r>
              <a:rPr lang="sk-SK" sz="2200" dirty="0">
                <a:latin typeface="+mn-lt"/>
              </a:rPr>
              <a:t>► T</a:t>
            </a:r>
            <a:r>
              <a:rPr lang="en-US" sz="2200" dirty="0">
                <a:latin typeface="+mn-lt"/>
              </a:rPr>
              <a:t>he </a:t>
            </a:r>
            <a:r>
              <a:rPr lang="en-US" sz="2200" dirty="0">
                <a:latin typeface="+mn-lt"/>
              </a:rPr>
              <a:t>biggest pool of vacancies </a:t>
            </a:r>
            <a:r>
              <a:rPr lang="en-US" sz="2200" dirty="0">
                <a:latin typeface="+mn-lt"/>
              </a:rPr>
              <a:t>at</a:t>
            </a:r>
            <a:r>
              <a:rPr lang="sk-SK" sz="2200" dirty="0">
                <a:latin typeface="+mn-lt"/>
              </a:rPr>
              <a:t> Slovak LM </a:t>
            </a:r>
            <a:r>
              <a:rPr lang="en-US" sz="2200" dirty="0">
                <a:latin typeface="+mn-lt"/>
              </a:rPr>
              <a:t>within </a:t>
            </a:r>
            <a:r>
              <a:rPr lang="en-US" sz="2200" dirty="0">
                <a:latin typeface="+mn-lt"/>
              </a:rPr>
              <a:t>a month </a:t>
            </a:r>
            <a:r>
              <a:rPr lang="en-US" sz="2200" dirty="0">
                <a:latin typeface="+mn-lt"/>
              </a:rPr>
              <a:t>(now about</a:t>
            </a:r>
            <a:r>
              <a:rPr lang="sk-SK" sz="2200" dirty="0">
                <a:latin typeface="+mn-lt"/>
              </a:rPr>
              <a:t> </a:t>
            </a:r>
            <a:r>
              <a:rPr lang="en-US" sz="2200" b="1" dirty="0">
                <a:latin typeface="+mn-lt"/>
              </a:rPr>
              <a:t>1</a:t>
            </a:r>
            <a:r>
              <a:rPr lang="sk-SK" sz="2200" b="1" dirty="0">
                <a:latin typeface="+mn-lt"/>
              </a:rPr>
              <a:t>2</a:t>
            </a:r>
            <a:r>
              <a:rPr lang="en-US" sz="2200" b="1" dirty="0">
                <a:latin typeface="+mn-lt"/>
              </a:rPr>
              <a:t> </a:t>
            </a:r>
            <a:r>
              <a:rPr lang="en-US" sz="2200" b="1" dirty="0">
                <a:latin typeface="+mn-lt"/>
              </a:rPr>
              <a:t>000</a:t>
            </a:r>
            <a:r>
              <a:rPr lang="sk-SK" sz="2200" b="1" dirty="0">
                <a:latin typeface="+mn-lt"/>
              </a:rPr>
              <a:t> </a:t>
            </a:r>
            <a:r>
              <a:rPr lang="sk-SK" sz="2200" dirty="0">
                <a:latin typeface="+mn-lt"/>
              </a:rPr>
              <a:t>and </a:t>
            </a:r>
            <a:r>
              <a:rPr lang="en-US" sz="2200" dirty="0">
                <a:latin typeface="+mn-lt"/>
              </a:rPr>
              <a:t>still growing</a:t>
            </a:r>
            <a:r>
              <a:rPr lang="sk-SK" sz="2200" dirty="0">
                <a:latin typeface="+mn-lt"/>
              </a:rPr>
              <a:t>...</a:t>
            </a:r>
            <a:r>
              <a:rPr lang="en-US" sz="2200" dirty="0">
                <a:latin typeface="+mn-lt"/>
              </a:rPr>
              <a:t>)</a:t>
            </a:r>
            <a:r>
              <a:rPr lang="sk-SK" sz="2200" dirty="0">
                <a:latin typeface="+mn-lt"/>
              </a:rPr>
              <a:t> </a:t>
            </a:r>
          </a:p>
          <a:p>
            <a:pPr marL="0" lvl="2" algn="just">
              <a:spcBef>
                <a:spcPts val="1800"/>
              </a:spcBef>
              <a:tabLst>
                <a:tab pos="269875" algn="l"/>
              </a:tabLst>
              <a:defRPr/>
            </a:pPr>
            <a:r>
              <a:rPr lang="sk-SK" sz="2200" dirty="0"/>
              <a:t>► O</a:t>
            </a:r>
            <a:r>
              <a:rPr lang="sk-SK" sz="2200" dirty="0"/>
              <a:t>ver </a:t>
            </a:r>
            <a:r>
              <a:rPr lang="sk-SK" sz="2200" b="1" dirty="0"/>
              <a:t>42 000</a:t>
            </a:r>
            <a:r>
              <a:rPr lang="sk-SK" sz="2200" dirty="0"/>
              <a:t> </a:t>
            </a:r>
            <a:r>
              <a:rPr lang="sk-SK" sz="2200" dirty="0" err="1"/>
              <a:t>personal</a:t>
            </a:r>
            <a:r>
              <a:rPr lang="en-US" sz="2200" dirty="0"/>
              <a:t> profiles activated (+ almost 400 </a:t>
            </a:r>
            <a:r>
              <a:rPr lang="en-US" sz="2200" dirty="0" err="1"/>
              <a:t>ths</a:t>
            </a:r>
            <a:r>
              <a:rPr lang="en-US" sz="2200" dirty="0"/>
              <a:t>. accounts pre</a:t>
            </a:r>
            <a:r>
              <a:rPr lang="sk-SK" sz="2200" dirty="0"/>
              <a:t>- </a:t>
            </a:r>
            <a:r>
              <a:rPr lang="en-US" sz="2200" dirty="0"/>
              <a:t>generated)</a:t>
            </a:r>
          </a:p>
          <a:p>
            <a:pPr marL="0" lvl="2" algn="just">
              <a:spcBef>
                <a:spcPts val="1800"/>
              </a:spcBef>
              <a:tabLst>
                <a:tab pos="269875" algn="l"/>
              </a:tabLst>
              <a:defRPr/>
            </a:pPr>
            <a:r>
              <a:rPr lang="sk-SK" sz="2200" dirty="0"/>
              <a:t>► over </a:t>
            </a:r>
            <a:r>
              <a:rPr lang="sk-SK" sz="2200" b="1" dirty="0"/>
              <a:t>500 000 </a:t>
            </a:r>
            <a:r>
              <a:rPr lang="en-US" sz="2200" dirty="0"/>
              <a:t>accesses each month</a:t>
            </a:r>
            <a:endParaRPr lang="en-US" sz="2200" dirty="0"/>
          </a:p>
        </p:txBody>
      </p:sp>
      <p:sp>
        <p:nvSpPr>
          <p:cNvPr id="29699" name="BlokTextu 5"/>
          <p:cNvSpPr txBox="1">
            <a:spLocks noChangeArrowheads="1"/>
          </p:cNvSpPr>
          <p:nvPr/>
        </p:nvSpPr>
        <p:spPr bwMode="auto">
          <a:xfrm>
            <a:off x="5724525" y="476250"/>
            <a:ext cx="28082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2400" b="1"/>
              <a:t>A c h i e v e m e n t s</a:t>
            </a:r>
          </a:p>
          <a:p>
            <a:pPr algn="ctr"/>
            <a:r>
              <a:rPr lang="sk-SK" sz="2400" b="1"/>
              <a:t>(s o   f a 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hlavicka power point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5043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Obdĺžnik 5"/>
          <p:cNvSpPr>
            <a:spLocks noChangeArrowheads="1"/>
          </p:cNvSpPr>
          <p:nvPr/>
        </p:nvSpPr>
        <p:spPr bwMode="auto">
          <a:xfrm>
            <a:off x="250825" y="2184400"/>
            <a:ext cx="3097213" cy="646113"/>
          </a:xfrm>
          <a:custGeom>
            <a:avLst/>
            <a:gdLst>
              <a:gd name="T0" fmla="*/ 43 w 3096387"/>
              <a:gd name="T1" fmla="*/ 0 h 3693319"/>
              <a:gd name="T2" fmla="*/ 3096387 w 3096387"/>
              <a:gd name="T3" fmla="*/ 0 h 3693319"/>
              <a:gd name="T4" fmla="*/ 3096387 w 3096387"/>
              <a:gd name="T5" fmla="*/ 646331 h 3693319"/>
              <a:gd name="T6" fmla="*/ 43 w 3096387"/>
              <a:gd name="T7" fmla="*/ 646331 h 3693319"/>
              <a:gd name="T8" fmla="*/ 541146 w 3096387"/>
              <a:gd name="T9" fmla="*/ 324625 h 3693319"/>
              <a:gd name="T10" fmla="*/ 43 w 3096387"/>
              <a:gd name="T11" fmla="*/ 0 h 36933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96387"/>
              <a:gd name="T19" fmla="*/ 0 h 3693319"/>
              <a:gd name="T20" fmla="*/ 3096387 w 3096387"/>
              <a:gd name="T21" fmla="*/ 3693319 h 36933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96387" h="3693319">
                <a:moveTo>
                  <a:pt x="43" y="0"/>
                </a:moveTo>
                <a:lnTo>
                  <a:pt x="3096387" y="0"/>
                </a:lnTo>
                <a:lnTo>
                  <a:pt x="3096387" y="3693319"/>
                </a:lnTo>
                <a:lnTo>
                  <a:pt x="43" y="3693319"/>
                </a:lnTo>
                <a:cubicBezTo>
                  <a:pt x="-5636" y="3056794"/>
                  <a:pt x="546825" y="2491522"/>
                  <a:pt x="541146" y="1854997"/>
                </a:cubicBezTo>
                <a:lnTo>
                  <a:pt x="43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endParaRPr lang="sk-SK"/>
          </a:p>
          <a:p>
            <a:pPr lvl="1"/>
            <a:r>
              <a:rPr lang="en-US"/>
              <a:t> </a:t>
            </a:r>
            <a:endParaRPr lang="sk-SK"/>
          </a:p>
        </p:txBody>
      </p:sp>
      <p:sp>
        <p:nvSpPr>
          <p:cNvPr id="30723" name="BlokTextu 2"/>
          <p:cNvSpPr txBox="1">
            <a:spLocks noChangeArrowheads="1"/>
          </p:cNvSpPr>
          <p:nvPr/>
        </p:nvSpPr>
        <p:spPr bwMode="auto">
          <a:xfrm>
            <a:off x="2136775" y="2997200"/>
            <a:ext cx="51069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k-SK" sz="2800" b="1"/>
              <a:t>Thank you for not falling asleep!!</a:t>
            </a:r>
          </a:p>
          <a:p>
            <a:pPr algn="ctr"/>
            <a:r>
              <a:rPr lang="sk-SK" sz="2800" b="1">
                <a:sym typeface="Wingdings" pitchFamily="2" charset="2"/>
              </a:rPr>
              <a:t></a:t>
            </a:r>
            <a:endParaRPr lang="sk-SK" sz="2800" b="1"/>
          </a:p>
        </p:txBody>
      </p:sp>
      <p:sp>
        <p:nvSpPr>
          <p:cNvPr id="30724" name="BlokTextu 4"/>
          <p:cNvSpPr txBox="1">
            <a:spLocks noChangeArrowheads="1"/>
          </p:cNvSpPr>
          <p:nvPr/>
        </p:nvSpPr>
        <p:spPr bwMode="auto">
          <a:xfrm>
            <a:off x="2989263" y="4437063"/>
            <a:ext cx="3382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2000" b="1"/>
              <a:t>boris.katuscak@upsvr.gov.sk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hlavicka power point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5043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Obdĺžnik 4"/>
          <p:cNvSpPr>
            <a:spLocks noChangeArrowheads="1"/>
          </p:cNvSpPr>
          <p:nvPr/>
        </p:nvSpPr>
        <p:spPr bwMode="auto">
          <a:xfrm>
            <a:off x="468313" y="2195513"/>
            <a:ext cx="7991475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► brand new IT platform launched in November 2013</a:t>
            </a:r>
            <a:br>
              <a:rPr lang="en-US"/>
            </a:br>
            <a:r>
              <a:rPr lang="en-US"/>
              <a:t>   	</a:t>
            </a:r>
          </a:p>
          <a:p>
            <a:r>
              <a:rPr lang="en-US"/>
              <a:t>► connects client´s profiles</a:t>
            </a:r>
            <a:r>
              <a:rPr lang="sk-SK"/>
              <a:t> (</a:t>
            </a:r>
            <a:r>
              <a:rPr lang="en-US"/>
              <a:t>automatically</a:t>
            </a:r>
            <a:r>
              <a:rPr lang="sk-SK"/>
              <a:t> </a:t>
            </a:r>
            <a:r>
              <a:rPr lang="en-US"/>
              <a:t>pre-generated</a:t>
            </a:r>
            <a:r>
              <a:rPr lang="sk-SK"/>
              <a:t>) </a:t>
            </a:r>
            <a:r>
              <a:rPr lang="en-US"/>
              <a:t>with occupations classification</a:t>
            </a:r>
            <a:r>
              <a:rPr lang="sk-SK"/>
              <a:t>,</a:t>
            </a:r>
            <a:r>
              <a:rPr lang="en-US"/>
              <a:t> competences</a:t>
            </a:r>
            <a:r>
              <a:rPr lang="sk-SK"/>
              <a:t>,</a:t>
            </a:r>
            <a:r>
              <a:rPr lang="en-US"/>
              <a:t> skills</a:t>
            </a:r>
            <a:r>
              <a:rPr lang="sk-SK"/>
              <a:t>, and</a:t>
            </a:r>
            <a:r>
              <a:rPr lang="en-US"/>
              <a:t> vacancies</a:t>
            </a:r>
          </a:p>
          <a:p>
            <a:r>
              <a:rPr lang="en-US"/>
              <a:t>                            </a:t>
            </a:r>
          </a:p>
          <a:p>
            <a:r>
              <a:rPr lang="en-US"/>
              <a:t>► work potential profiling</a:t>
            </a:r>
            <a:r>
              <a:rPr lang="sk-SK"/>
              <a:t> </a:t>
            </a:r>
            <a:r>
              <a:rPr lang="en-US"/>
              <a:t>= individualized automated service</a:t>
            </a:r>
          </a:p>
          <a:p>
            <a:endParaRPr lang="en-US"/>
          </a:p>
          <a:p>
            <a:r>
              <a:rPr lang="en-US"/>
              <a:t>► </a:t>
            </a:r>
            <a:r>
              <a:rPr lang="sk-SK"/>
              <a:t>new </a:t>
            </a:r>
            <a:r>
              <a:rPr lang="en-US"/>
              <a:t>system of work with vacancies</a:t>
            </a:r>
            <a:r>
              <a:rPr lang="sk-SK"/>
              <a:t>            </a:t>
            </a:r>
            <a:r>
              <a:rPr lang="en-US"/>
              <a:t>   = online access to employers                                                     </a:t>
            </a:r>
            <a:r>
              <a:rPr lang="sk-SK"/>
              <a:t>				             </a:t>
            </a:r>
            <a:r>
              <a:rPr lang="en-US"/>
              <a:t>= online access to jobseekers</a:t>
            </a:r>
          </a:p>
          <a:p>
            <a:endParaRPr lang="en-US"/>
          </a:p>
          <a:p>
            <a:r>
              <a:rPr lang="en-US"/>
              <a:t>► </a:t>
            </a:r>
            <a:r>
              <a:rPr lang="sk-SK"/>
              <a:t>email and SMS</a:t>
            </a:r>
            <a:r>
              <a:rPr lang="en-US"/>
              <a:t> notification of vacancies</a:t>
            </a:r>
            <a:endParaRPr lang="sk-SK"/>
          </a:p>
          <a:p>
            <a:endParaRPr lang="sk-SK"/>
          </a:p>
          <a:p>
            <a:r>
              <a:rPr lang="en-US"/>
              <a:t>► Automatically generated reports on activity of registered jobseekers in their accounts </a:t>
            </a:r>
            <a:endParaRPr lang="sk-SK"/>
          </a:p>
        </p:txBody>
      </p:sp>
      <p:sp>
        <p:nvSpPr>
          <p:cNvPr id="16387" name="BlokTextu 5"/>
          <p:cNvSpPr txBox="1">
            <a:spLocks noChangeArrowheads="1"/>
          </p:cNvSpPr>
          <p:nvPr/>
        </p:nvSpPr>
        <p:spPr bwMode="auto">
          <a:xfrm>
            <a:off x="6011863" y="476250"/>
            <a:ext cx="2736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2800" b="1"/>
              <a:t>F e a t u r e 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hlavicka power point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5043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606550"/>
            <a:ext cx="7896225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ĺžnik 6"/>
          <p:cNvSpPr/>
          <p:nvPr/>
        </p:nvSpPr>
        <p:spPr>
          <a:xfrm>
            <a:off x="6659563" y="4365625"/>
            <a:ext cx="1441450" cy="5032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Back Office IT</a:t>
            </a:r>
            <a:endParaRPr lang="en-US" b="1" dirty="0"/>
          </a:p>
        </p:txBody>
      </p:sp>
      <p:sp>
        <p:nvSpPr>
          <p:cNvPr id="8" name="Obdĺžnik 7"/>
          <p:cNvSpPr/>
          <p:nvPr/>
        </p:nvSpPr>
        <p:spPr>
          <a:xfrm>
            <a:off x="1476375" y="2852738"/>
            <a:ext cx="1655763" cy="360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Employers</a:t>
            </a:r>
            <a:endParaRPr lang="en-US" b="1" dirty="0"/>
          </a:p>
        </p:txBody>
      </p:sp>
      <p:sp>
        <p:nvSpPr>
          <p:cNvPr id="9" name="Obdĺžnik 8"/>
          <p:cNvSpPr/>
          <p:nvPr/>
        </p:nvSpPr>
        <p:spPr>
          <a:xfrm>
            <a:off x="1258888" y="6092825"/>
            <a:ext cx="2019300" cy="431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/>
              <a:t>Jobseekers</a:t>
            </a:r>
            <a:endParaRPr lang="en-US" b="1"/>
          </a:p>
        </p:txBody>
      </p:sp>
      <p:sp>
        <p:nvSpPr>
          <p:cNvPr id="10" name="Obdĺžnik 9"/>
          <p:cNvSpPr/>
          <p:nvPr/>
        </p:nvSpPr>
        <p:spPr>
          <a:xfrm>
            <a:off x="2051050" y="4437063"/>
            <a:ext cx="1296988" cy="431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Web</a:t>
            </a:r>
            <a:r>
              <a:rPr lang="sk-SK" b="1" dirty="0"/>
              <a:t> </a:t>
            </a:r>
            <a:r>
              <a:rPr lang="en-US" b="1" dirty="0"/>
              <a:t>portal</a:t>
            </a:r>
            <a:endParaRPr lang="en-US" b="1" dirty="0"/>
          </a:p>
        </p:txBody>
      </p:sp>
      <p:sp>
        <p:nvSpPr>
          <p:cNvPr id="11" name="Obdĺžnik 10"/>
          <p:cNvSpPr/>
          <p:nvPr/>
        </p:nvSpPr>
        <p:spPr>
          <a:xfrm>
            <a:off x="827088" y="1700213"/>
            <a:ext cx="7561262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/>
              <a:t>Harmonization of new back and front office IT systems</a:t>
            </a:r>
            <a:endParaRPr lang="en-US" sz="2400" b="1"/>
          </a:p>
        </p:txBody>
      </p:sp>
      <p:sp>
        <p:nvSpPr>
          <p:cNvPr id="12" name="Obdĺžnik 11"/>
          <p:cNvSpPr/>
          <p:nvPr/>
        </p:nvSpPr>
        <p:spPr>
          <a:xfrm>
            <a:off x="755650" y="3433763"/>
            <a:ext cx="936625" cy="78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/>
              <a:t>Jobseeker´s offers</a:t>
            </a:r>
            <a:endParaRPr lang="en-US" sz="1400" b="1" dirty="0"/>
          </a:p>
        </p:txBody>
      </p:sp>
      <p:sp>
        <p:nvSpPr>
          <p:cNvPr id="13" name="Obdĺžnik 12"/>
          <p:cNvSpPr/>
          <p:nvPr/>
        </p:nvSpPr>
        <p:spPr>
          <a:xfrm>
            <a:off x="2917825" y="3433763"/>
            <a:ext cx="1006475" cy="7159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/>
              <a:t>Vacancies offers</a:t>
            </a:r>
            <a:endParaRPr lang="en-US" sz="1400" b="1" dirty="0"/>
          </a:p>
        </p:txBody>
      </p:sp>
      <p:sp>
        <p:nvSpPr>
          <p:cNvPr id="14" name="Obdĺžnik 13"/>
          <p:cNvSpPr/>
          <p:nvPr/>
        </p:nvSpPr>
        <p:spPr>
          <a:xfrm>
            <a:off x="4140200" y="4005263"/>
            <a:ext cx="1439863" cy="360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Basic profiles</a:t>
            </a:r>
            <a:endParaRPr lang="en-US" sz="1600" b="1" dirty="0"/>
          </a:p>
        </p:txBody>
      </p:sp>
      <p:sp>
        <p:nvSpPr>
          <p:cNvPr id="15" name="Obdĺžnik 14"/>
          <p:cNvSpPr/>
          <p:nvPr/>
        </p:nvSpPr>
        <p:spPr>
          <a:xfrm>
            <a:off x="3779838" y="4799013"/>
            <a:ext cx="1800225" cy="1582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Enhanced profiles</a:t>
            </a:r>
            <a:r>
              <a:rPr lang="en-US" sz="1600" dirty="0"/>
              <a:t>:</a:t>
            </a:r>
          </a:p>
          <a:p>
            <a:pPr marL="285750" indent="-285750">
              <a:buFontTx/>
              <a:buChar char="-"/>
              <a:defRPr/>
            </a:pPr>
            <a:r>
              <a:rPr lang="en-US" sz="1400" dirty="0"/>
              <a:t>Completed JS file</a:t>
            </a:r>
          </a:p>
          <a:p>
            <a:pPr marL="285750" indent="-285750">
              <a:buFontTx/>
              <a:buChar char="-"/>
              <a:defRPr/>
            </a:pPr>
            <a:r>
              <a:rPr lang="en-US" sz="1400" dirty="0"/>
              <a:t>CV</a:t>
            </a:r>
          </a:p>
          <a:p>
            <a:pPr marL="285750" indent="-285750">
              <a:buFontTx/>
              <a:buChar char="-"/>
              <a:defRPr/>
            </a:pPr>
            <a:r>
              <a:rPr lang="en-US" sz="1400" dirty="0"/>
              <a:t>IAP</a:t>
            </a:r>
          </a:p>
          <a:p>
            <a:pPr marL="285750" indent="-285750">
              <a:buFontTx/>
              <a:buChar char="-"/>
              <a:defRPr/>
            </a:pPr>
            <a:r>
              <a:rPr lang="en-US" sz="1400" dirty="0"/>
              <a:t>Matched VSs</a:t>
            </a:r>
          </a:p>
          <a:p>
            <a:pPr marL="285750" indent="-285750">
              <a:buFontTx/>
              <a:buChar char="-"/>
              <a:defRPr/>
            </a:pPr>
            <a:r>
              <a:rPr lang="en-US" sz="1400" dirty="0"/>
              <a:t>Activity of JS</a:t>
            </a:r>
            <a:endParaRPr lang="en-US" sz="1400" dirty="0"/>
          </a:p>
        </p:txBody>
      </p:sp>
      <p:sp>
        <p:nvSpPr>
          <p:cNvPr id="16" name="Obdĺžnik 15"/>
          <p:cNvSpPr/>
          <p:nvPr/>
        </p:nvSpPr>
        <p:spPr>
          <a:xfrm>
            <a:off x="2917825" y="5084763"/>
            <a:ext cx="717550" cy="720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JVs</a:t>
            </a:r>
          </a:p>
          <a:p>
            <a:pPr algn="ctr">
              <a:defRPr/>
            </a:pPr>
            <a:r>
              <a:rPr lang="en-US" sz="1400" dirty="0"/>
              <a:t>Agents</a:t>
            </a:r>
            <a:endParaRPr lang="en-US" sz="1400" dirty="0"/>
          </a:p>
        </p:txBody>
      </p:sp>
      <p:sp>
        <p:nvSpPr>
          <p:cNvPr id="17" name="Obdĺžnik 16"/>
          <p:cNvSpPr/>
          <p:nvPr/>
        </p:nvSpPr>
        <p:spPr>
          <a:xfrm>
            <a:off x="755650" y="5229225"/>
            <a:ext cx="1871663" cy="5762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Creation of analysis of individual ´s potential</a:t>
            </a:r>
            <a:endParaRPr lang="en-US" sz="1400" dirty="0"/>
          </a:p>
        </p:txBody>
      </p:sp>
      <p:sp>
        <p:nvSpPr>
          <p:cNvPr id="18" name="Oválna bublina 17"/>
          <p:cNvSpPr/>
          <p:nvPr/>
        </p:nvSpPr>
        <p:spPr>
          <a:xfrm>
            <a:off x="5724525" y="2708275"/>
            <a:ext cx="2592388" cy="649288"/>
          </a:xfrm>
          <a:prstGeom prst="wedgeEllipseCallout">
            <a:avLst>
              <a:gd name="adj1" fmla="val 31775"/>
              <a:gd name="adj2" fmla="val 20218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2"/>
                </a:solidFill>
              </a:rPr>
              <a:t>400ths. registered jobseekers</a:t>
            </a:r>
            <a:r>
              <a:rPr lang="sk-SK" sz="1600" b="1" dirty="0">
                <a:solidFill>
                  <a:schemeClr val="tx2"/>
                </a:solidFill>
              </a:rPr>
              <a:t>´ </a:t>
            </a:r>
            <a:r>
              <a:rPr lang="en-US" sz="1600" b="1" dirty="0">
                <a:solidFill>
                  <a:schemeClr val="tx2"/>
                </a:solidFill>
              </a:rPr>
              <a:t>profiles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19" name="Oválna bublina 18"/>
          <p:cNvSpPr/>
          <p:nvPr/>
        </p:nvSpPr>
        <p:spPr>
          <a:xfrm>
            <a:off x="5724525" y="5768975"/>
            <a:ext cx="2592388" cy="647700"/>
          </a:xfrm>
          <a:prstGeom prst="wedgeEllipseCallout">
            <a:avLst>
              <a:gd name="adj1" fmla="val -147416"/>
              <a:gd name="adj2" fmla="val 6108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2"/>
                </a:solidFill>
              </a:rPr>
              <a:t>Profiles of not registered JSs </a:t>
            </a:r>
            <a:endParaRPr lang="en-US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hlavicka power point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5043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BlokTextu 8"/>
          <p:cNvSpPr txBox="1">
            <a:spLocks noChangeArrowheads="1"/>
          </p:cNvSpPr>
          <p:nvPr/>
        </p:nvSpPr>
        <p:spPr bwMode="auto">
          <a:xfrm>
            <a:off x="5692775" y="404813"/>
            <a:ext cx="3024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Client´s account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013" y="1554163"/>
            <a:ext cx="828040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ĺžnik 4"/>
          <p:cNvSpPr/>
          <p:nvPr/>
        </p:nvSpPr>
        <p:spPr>
          <a:xfrm>
            <a:off x="5692775" y="947738"/>
            <a:ext cx="3024188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i="1" dirty="0"/>
              <a:t>Welcome</a:t>
            </a:r>
            <a:r>
              <a:rPr lang="sk-SK" b="1" i="1" dirty="0"/>
              <a:t> “</a:t>
            </a:r>
            <a:r>
              <a:rPr lang="sk-SK" b="1" i="1" dirty="0" err="1"/>
              <a:t>client</a:t>
            </a:r>
            <a:r>
              <a:rPr lang="sk-SK" b="1" i="1" dirty="0"/>
              <a:t> XY“</a:t>
            </a:r>
            <a:endParaRPr lang="sk-SK" b="1" i="1" dirty="0"/>
          </a:p>
        </p:txBody>
      </p:sp>
      <p:sp>
        <p:nvSpPr>
          <p:cNvPr id="18437" name="BlokTextu 1"/>
          <p:cNvSpPr txBox="1">
            <a:spLocks noChangeArrowheads="1"/>
          </p:cNvSpPr>
          <p:nvPr/>
        </p:nvSpPr>
        <p:spPr bwMode="auto">
          <a:xfrm>
            <a:off x="1331913" y="4724400"/>
            <a:ext cx="1008062" cy="2476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1000"/>
              <a:t>Personal Profile</a:t>
            </a:r>
          </a:p>
        </p:txBody>
      </p:sp>
      <p:sp>
        <p:nvSpPr>
          <p:cNvPr id="18438" name="BlokTextu 9"/>
          <p:cNvSpPr txBox="1">
            <a:spLocks noChangeArrowheads="1"/>
          </p:cNvSpPr>
          <p:nvPr/>
        </p:nvSpPr>
        <p:spPr bwMode="auto">
          <a:xfrm>
            <a:off x="2771775" y="4724400"/>
            <a:ext cx="936625" cy="2476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1000"/>
              <a:t>My Job Offers</a:t>
            </a:r>
          </a:p>
        </p:txBody>
      </p:sp>
      <p:sp>
        <p:nvSpPr>
          <p:cNvPr id="18439" name="BlokTextu 10"/>
          <p:cNvSpPr txBox="1">
            <a:spLocks noChangeArrowheads="1"/>
          </p:cNvSpPr>
          <p:nvPr/>
        </p:nvSpPr>
        <p:spPr bwMode="auto">
          <a:xfrm>
            <a:off x="4140200" y="4724400"/>
            <a:ext cx="936625" cy="2476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1000"/>
              <a:t>My CV</a:t>
            </a:r>
          </a:p>
        </p:txBody>
      </p:sp>
      <p:sp>
        <p:nvSpPr>
          <p:cNvPr id="18440" name="BlokTextu 11"/>
          <p:cNvSpPr txBox="1">
            <a:spLocks noChangeArrowheads="1"/>
          </p:cNvSpPr>
          <p:nvPr/>
        </p:nvSpPr>
        <p:spPr bwMode="auto">
          <a:xfrm>
            <a:off x="5508625" y="4724400"/>
            <a:ext cx="935038" cy="2476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1000"/>
              <a:t>My Job Agents</a:t>
            </a:r>
          </a:p>
        </p:txBody>
      </p:sp>
      <p:sp>
        <p:nvSpPr>
          <p:cNvPr id="18441" name="BlokTextu 12"/>
          <p:cNvSpPr txBox="1">
            <a:spLocks noChangeArrowheads="1"/>
          </p:cNvSpPr>
          <p:nvPr/>
        </p:nvSpPr>
        <p:spPr bwMode="auto">
          <a:xfrm>
            <a:off x="6875463" y="4724400"/>
            <a:ext cx="936625" cy="401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1000"/>
              <a:t>Registration data</a:t>
            </a:r>
          </a:p>
        </p:txBody>
      </p:sp>
      <p:sp>
        <p:nvSpPr>
          <p:cNvPr id="18442" name="BlokTextu 13"/>
          <p:cNvSpPr txBox="1">
            <a:spLocks noChangeArrowheads="1"/>
          </p:cNvSpPr>
          <p:nvPr/>
        </p:nvSpPr>
        <p:spPr bwMode="auto">
          <a:xfrm>
            <a:off x="1403350" y="6381750"/>
            <a:ext cx="936625" cy="2460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1000"/>
              <a:t>Ask Us</a:t>
            </a:r>
          </a:p>
        </p:txBody>
      </p:sp>
      <p:sp>
        <p:nvSpPr>
          <p:cNvPr id="18443" name="BlokTextu 15"/>
          <p:cNvSpPr txBox="1">
            <a:spLocks noChangeArrowheads="1"/>
          </p:cNvSpPr>
          <p:nvPr/>
        </p:nvSpPr>
        <p:spPr bwMode="auto">
          <a:xfrm>
            <a:off x="2771775" y="6381750"/>
            <a:ext cx="936625" cy="2460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1000"/>
              <a:t>Sign Out</a:t>
            </a:r>
          </a:p>
        </p:txBody>
      </p:sp>
      <p:sp>
        <p:nvSpPr>
          <p:cNvPr id="18444" name="BlokTextu 16"/>
          <p:cNvSpPr txBox="1">
            <a:spLocks noChangeArrowheads="1"/>
          </p:cNvSpPr>
          <p:nvPr/>
        </p:nvSpPr>
        <p:spPr bwMode="auto">
          <a:xfrm>
            <a:off x="2771775" y="2884488"/>
            <a:ext cx="3600450" cy="46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2400"/>
              <a:t>Welcome “client XZ“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hlavicka power point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5043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BlokTextu 8"/>
          <p:cNvSpPr txBox="1">
            <a:spLocks noChangeArrowheads="1"/>
          </p:cNvSpPr>
          <p:nvPr/>
        </p:nvSpPr>
        <p:spPr bwMode="auto">
          <a:xfrm>
            <a:off x="5897563" y="404813"/>
            <a:ext cx="3022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Client´s account </a:t>
            </a:r>
          </a:p>
        </p:txBody>
      </p:sp>
      <p:sp>
        <p:nvSpPr>
          <p:cNvPr id="6" name="Obdĺžnik 5"/>
          <p:cNvSpPr/>
          <p:nvPr/>
        </p:nvSpPr>
        <p:spPr>
          <a:xfrm>
            <a:off x="5897563" y="971550"/>
            <a:ext cx="302260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Competences</a:t>
            </a:r>
            <a:endParaRPr lang="en-US" b="1" dirty="0"/>
          </a:p>
        </p:txBody>
      </p:sp>
      <p:pic>
        <p:nvPicPr>
          <p:cNvPr id="19460" name="Picture 2" descr="C:\Users\Boris\Desktop\p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600200"/>
            <a:ext cx="4175125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 descr="C:\Users\Boris\Desktop\4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600200"/>
            <a:ext cx="4276725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álna bublina 9"/>
          <p:cNvSpPr/>
          <p:nvPr/>
        </p:nvSpPr>
        <p:spPr>
          <a:xfrm>
            <a:off x="6011863" y="1628775"/>
            <a:ext cx="2881312" cy="431800"/>
          </a:xfrm>
          <a:prstGeom prst="wedgeEllipseCallout">
            <a:avLst>
              <a:gd name="adj1" fmla="val -30738"/>
              <a:gd name="adj2" fmla="val 9297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2"/>
                </a:solidFill>
              </a:rPr>
              <a:t>Personal preconditions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1" name="Oválna bublina 10"/>
          <p:cNvSpPr/>
          <p:nvPr/>
        </p:nvSpPr>
        <p:spPr>
          <a:xfrm>
            <a:off x="1835150" y="1557338"/>
            <a:ext cx="2881313" cy="431800"/>
          </a:xfrm>
          <a:prstGeom prst="wedgeEllipseCallout">
            <a:avLst>
              <a:gd name="adj1" fmla="val -36833"/>
              <a:gd name="adj2" fmla="val 7943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2"/>
                </a:solidFill>
              </a:rPr>
              <a:t>General competences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hlavicka power point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5043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ĺžnik 5"/>
          <p:cNvSpPr/>
          <p:nvPr/>
        </p:nvSpPr>
        <p:spPr>
          <a:xfrm>
            <a:off x="0" y="1773238"/>
            <a:ext cx="2952750" cy="4154487"/>
          </a:xfrm>
          <a:custGeom>
            <a:avLst/>
            <a:gdLst>
              <a:gd name="connsiteX0" fmla="*/ 0 w 3096344"/>
              <a:gd name="connsiteY0" fmla="*/ 0 h 3693319"/>
              <a:gd name="connsiteX1" fmla="*/ 3096344 w 3096344"/>
              <a:gd name="connsiteY1" fmla="*/ 0 h 3693319"/>
              <a:gd name="connsiteX2" fmla="*/ 3096344 w 3096344"/>
              <a:gd name="connsiteY2" fmla="*/ 3693319 h 3693319"/>
              <a:gd name="connsiteX3" fmla="*/ 0 w 3096344"/>
              <a:gd name="connsiteY3" fmla="*/ 3693319 h 3693319"/>
              <a:gd name="connsiteX4" fmla="*/ 0 w 3096344"/>
              <a:gd name="connsiteY4" fmla="*/ 0 h 3693319"/>
              <a:gd name="connsiteX0" fmla="*/ 43 w 3096387"/>
              <a:gd name="connsiteY0" fmla="*/ 0 h 3693319"/>
              <a:gd name="connsiteX1" fmla="*/ 3096387 w 3096387"/>
              <a:gd name="connsiteY1" fmla="*/ 0 h 3693319"/>
              <a:gd name="connsiteX2" fmla="*/ 3096387 w 3096387"/>
              <a:gd name="connsiteY2" fmla="*/ 3693319 h 3693319"/>
              <a:gd name="connsiteX3" fmla="*/ 43 w 3096387"/>
              <a:gd name="connsiteY3" fmla="*/ 3693319 h 3693319"/>
              <a:gd name="connsiteX4" fmla="*/ 541146 w 3096387"/>
              <a:gd name="connsiteY4" fmla="*/ 1854997 h 3693319"/>
              <a:gd name="connsiteX5" fmla="*/ 43 w 3096387"/>
              <a:gd name="connsiteY5" fmla="*/ 0 h 3693319"/>
              <a:gd name="connsiteX0" fmla="*/ 906 w 3097250"/>
              <a:gd name="connsiteY0" fmla="*/ 0 h 3693319"/>
              <a:gd name="connsiteX1" fmla="*/ 3097250 w 3097250"/>
              <a:gd name="connsiteY1" fmla="*/ 0 h 3693319"/>
              <a:gd name="connsiteX2" fmla="*/ 3097250 w 3097250"/>
              <a:gd name="connsiteY2" fmla="*/ 3693319 h 3693319"/>
              <a:gd name="connsiteX3" fmla="*/ 906 w 3097250"/>
              <a:gd name="connsiteY3" fmla="*/ 3693319 h 3693319"/>
              <a:gd name="connsiteX4" fmla="*/ 12639 w 3097250"/>
              <a:gd name="connsiteY4" fmla="*/ 1871879 h 3693319"/>
              <a:gd name="connsiteX5" fmla="*/ 906 w 3097250"/>
              <a:gd name="connsiteY5" fmla="*/ 0 h 369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7250" h="3693319">
                <a:moveTo>
                  <a:pt x="906" y="0"/>
                </a:moveTo>
                <a:lnTo>
                  <a:pt x="3097250" y="0"/>
                </a:lnTo>
                <a:lnTo>
                  <a:pt x="3097250" y="3693319"/>
                </a:lnTo>
                <a:lnTo>
                  <a:pt x="906" y="3693319"/>
                </a:lnTo>
                <a:cubicBezTo>
                  <a:pt x="-4773" y="3056794"/>
                  <a:pt x="18318" y="2508404"/>
                  <a:pt x="12639" y="1871879"/>
                </a:cubicBezTo>
                <a:lnTo>
                  <a:pt x="906" y="0"/>
                </a:lnTo>
                <a:close/>
              </a:path>
            </a:pathLst>
          </a:custGeom>
        </p:spPr>
        <p:txBody>
          <a:bodyPr lIns="0" tIns="0" rIns="0" bIns="0">
            <a:spAutoFit/>
          </a:bodyPr>
          <a:lstStyle/>
          <a:p>
            <a:pPr lvl="1">
              <a:defRPr/>
            </a:pPr>
            <a:r>
              <a:rPr lang="en-US" dirty="0"/>
              <a:t>Automated </a:t>
            </a:r>
            <a:r>
              <a:rPr lang="en-US" dirty="0"/>
              <a:t>matching of client´s profiles </a:t>
            </a:r>
            <a:r>
              <a:rPr lang="en-US" dirty="0"/>
              <a:t>with</a:t>
            </a:r>
            <a:r>
              <a:rPr lang="sk-SK" dirty="0"/>
              <a:t>:</a:t>
            </a:r>
            <a:r>
              <a:rPr lang="en-US" dirty="0"/>
              <a:t> </a:t>
            </a:r>
            <a:endParaRPr lang="sk-SK" dirty="0"/>
          </a:p>
          <a:p>
            <a:pPr lvl="1" algn="just">
              <a:defRPr/>
            </a:pPr>
            <a:endParaRPr lang="sk-SK" dirty="0"/>
          </a:p>
          <a:p>
            <a:pPr lvl="1">
              <a:defRPr/>
            </a:pPr>
            <a:r>
              <a:rPr lang="en-US" dirty="0"/>
              <a:t>Professions´ matching  takes into account not just hard skills, formal education and other ordinary criteria, but also soft skills and competences</a:t>
            </a:r>
            <a:r>
              <a:rPr lang="sk-SK" dirty="0"/>
              <a:t>.</a:t>
            </a:r>
            <a:r>
              <a:rPr lang="en-US" dirty="0"/>
              <a:t> </a:t>
            </a:r>
            <a:endParaRPr lang="sk-SK" dirty="0"/>
          </a:p>
          <a:p>
            <a:pPr lvl="1" algn="just">
              <a:defRPr/>
            </a:pPr>
            <a:endParaRPr lang="sk-SK" dirty="0"/>
          </a:p>
          <a:p>
            <a:pPr marL="742950" lvl="1" indent="-285750" algn="just">
              <a:buFontTx/>
              <a:buChar char="-"/>
              <a:defRPr/>
            </a:pPr>
            <a:r>
              <a:rPr lang="en-US" dirty="0"/>
              <a:t>Ranking according to suitability</a:t>
            </a:r>
          </a:p>
          <a:p>
            <a:pPr marL="742950" lvl="1" indent="-285750" algn="just">
              <a:buFontTx/>
              <a:buChar char="-"/>
              <a:defRPr/>
            </a:pPr>
            <a:r>
              <a:rPr lang="en-US" dirty="0"/>
              <a:t>Suggestions for fitting better</a:t>
            </a:r>
          </a:p>
        </p:txBody>
      </p:sp>
      <p:sp>
        <p:nvSpPr>
          <p:cNvPr id="20483" name="BlokTextu 8"/>
          <p:cNvSpPr txBox="1">
            <a:spLocks noChangeArrowheads="1"/>
          </p:cNvSpPr>
          <p:nvPr/>
        </p:nvSpPr>
        <p:spPr bwMode="auto">
          <a:xfrm>
            <a:off x="5897563" y="404813"/>
            <a:ext cx="3022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2400" b="1"/>
              <a:t>Client´s account </a:t>
            </a:r>
          </a:p>
        </p:txBody>
      </p:sp>
      <p:sp>
        <p:nvSpPr>
          <p:cNvPr id="7" name="Obdĺžnik 6"/>
          <p:cNvSpPr/>
          <p:nvPr/>
        </p:nvSpPr>
        <p:spPr>
          <a:xfrm>
            <a:off x="5897563" y="971550"/>
            <a:ext cx="302260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b="1" dirty="0" err="1"/>
              <a:t>Professions</a:t>
            </a:r>
            <a:r>
              <a:rPr lang="sk-SK" b="1" dirty="0"/>
              <a:t> </a:t>
            </a:r>
            <a:r>
              <a:rPr lang="sk-SK" b="1" dirty="0" err="1"/>
              <a:t>Matching</a:t>
            </a:r>
            <a:endParaRPr lang="sk-SK" b="1" dirty="0"/>
          </a:p>
        </p:txBody>
      </p:sp>
      <p:pic>
        <p:nvPicPr>
          <p:cNvPr id="20485" name="Picture 2" descr="C:\Users\Boris\Desktop\vp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700213"/>
            <a:ext cx="587692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álna bublina 7"/>
          <p:cNvSpPr/>
          <p:nvPr/>
        </p:nvSpPr>
        <p:spPr>
          <a:xfrm>
            <a:off x="6875463" y="3357563"/>
            <a:ext cx="2017712" cy="287337"/>
          </a:xfrm>
          <a:prstGeom prst="wedgeEllipseCallout">
            <a:avLst>
              <a:gd name="adj1" fmla="val -24461"/>
              <a:gd name="adj2" fmla="val 10821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2"/>
                </a:solidFill>
              </a:rPr>
              <a:t>Suitable professions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Oválna bublina 9"/>
          <p:cNvSpPr/>
          <p:nvPr/>
        </p:nvSpPr>
        <p:spPr>
          <a:xfrm>
            <a:off x="7164388" y="4149725"/>
            <a:ext cx="1611312" cy="287338"/>
          </a:xfrm>
          <a:prstGeom prst="wedgeEllipseCallout">
            <a:avLst>
              <a:gd name="adj1" fmla="val 23026"/>
              <a:gd name="adj2" fmla="val 8535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1200" dirty="0">
                <a:solidFill>
                  <a:schemeClr val="tx2"/>
                </a:solidFill>
              </a:rPr>
              <a:t>I am interested</a:t>
            </a:r>
            <a:endParaRPr lang="sk-SK" sz="1200" dirty="0">
              <a:solidFill>
                <a:schemeClr val="tx2"/>
              </a:solidFill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4572000" y="2852738"/>
            <a:ext cx="3024188" cy="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Profile Evaluation</a:t>
            </a:r>
            <a:endParaRPr lang="en-US" b="1" dirty="0"/>
          </a:p>
        </p:txBody>
      </p:sp>
      <p:sp>
        <p:nvSpPr>
          <p:cNvPr id="11" name="Oválna bublina 10"/>
          <p:cNvSpPr/>
          <p:nvPr/>
        </p:nvSpPr>
        <p:spPr>
          <a:xfrm>
            <a:off x="3824288" y="4724400"/>
            <a:ext cx="1395412" cy="360363"/>
          </a:xfrm>
          <a:prstGeom prst="wedgeEllipseCallout">
            <a:avLst>
              <a:gd name="adj1" fmla="val 18592"/>
              <a:gd name="adj2" fmla="val -13102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1200" dirty="0" err="1">
                <a:solidFill>
                  <a:schemeClr val="tx2"/>
                </a:solidFill>
              </a:rPr>
              <a:t>How</a:t>
            </a:r>
            <a:r>
              <a:rPr lang="sk-SK" sz="1200" dirty="0">
                <a:solidFill>
                  <a:schemeClr val="tx2"/>
                </a:solidFill>
              </a:rPr>
              <a:t> do I get </a:t>
            </a:r>
            <a:r>
              <a:rPr lang="sk-SK" sz="1200" dirty="0" err="1">
                <a:solidFill>
                  <a:schemeClr val="tx2"/>
                </a:solidFill>
              </a:rPr>
              <a:t>better</a:t>
            </a:r>
            <a:r>
              <a:rPr lang="sk-SK" sz="1200" dirty="0">
                <a:solidFill>
                  <a:schemeClr val="tx2"/>
                </a:solidFill>
              </a:rPr>
              <a:t>? </a:t>
            </a:r>
            <a:endParaRPr lang="sk-SK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hlavicka power point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5043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BlokTextu 8"/>
          <p:cNvSpPr txBox="1">
            <a:spLocks noChangeArrowheads="1"/>
          </p:cNvSpPr>
          <p:nvPr/>
        </p:nvSpPr>
        <p:spPr bwMode="auto">
          <a:xfrm>
            <a:off x="5724525" y="404813"/>
            <a:ext cx="3024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Client´s account </a:t>
            </a:r>
          </a:p>
        </p:txBody>
      </p:sp>
      <p:sp>
        <p:nvSpPr>
          <p:cNvPr id="7" name="Obdĺžnik 6"/>
          <p:cNvSpPr/>
          <p:nvPr/>
        </p:nvSpPr>
        <p:spPr>
          <a:xfrm>
            <a:off x="5724525" y="927100"/>
            <a:ext cx="3024188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b="1" dirty="0"/>
              <a:t>Work </a:t>
            </a:r>
            <a:r>
              <a:rPr lang="en-US" b="1" dirty="0"/>
              <a:t>Compass</a:t>
            </a:r>
            <a:endParaRPr lang="en-US" b="1" dirty="0"/>
          </a:p>
        </p:txBody>
      </p:sp>
      <p:pic>
        <p:nvPicPr>
          <p:cNvPr id="21508" name="Picture 2" descr="C:\Users\Boris\Desktop\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363" y="1484313"/>
            <a:ext cx="82804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álna bublina 2"/>
          <p:cNvSpPr/>
          <p:nvPr/>
        </p:nvSpPr>
        <p:spPr>
          <a:xfrm>
            <a:off x="5219700" y="4581525"/>
            <a:ext cx="2808288" cy="647700"/>
          </a:xfrm>
          <a:prstGeom prst="wedgeEllipseCallout">
            <a:avLst>
              <a:gd name="adj1" fmla="val -80500"/>
              <a:gd name="adj2" fmla="val 7378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2"/>
                </a:solidFill>
              </a:rPr>
              <a:t>Recommendations on how to get better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1510" name="BlokTextu 1"/>
          <p:cNvSpPr txBox="1">
            <a:spLocks noChangeArrowheads="1"/>
          </p:cNvSpPr>
          <p:nvPr/>
        </p:nvSpPr>
        <p:spPr bwMode="auto">
          <a:xfrm>
            <a:off x="2771775" y="5589588"/>
            <a:ext cx="1944688" cy="3683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Education</a:t>
            </a:r>
          </a:p>
        </p:txBody>
      </p:sp>
      <p:sp>
        <p:nvSpPr>
          <p:cNvPr id="8" name="Oválna bublina 7"/>
          <p:cNvSpPr/>
          <p:nvPr/>
        </p:nvSpPr>
        <p:spPr>
          <a:xfrm>
            <a:off x="468313" y="5732463"/>
            <a:ext cx="2087562" cy="504825"/>
          </a:xfrm>
          <a:prstGeom prst="wedgeEllipseCallout">
            <a:avLst>
              <a:gd name="adj1" fmla="val 57623"/>
              <a:gd name="adj2" fmla="val 9775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2"/>
                </a:solidFill>
              </a:rPr>
              <a:t>Optimal Formal Education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1" name="Oválna bublina 10"/>
          <p:cNvSpPr/>
          <p:nvPr/>
        </p:nvSpPr>
        <p:spPr>
          <a:xfrm>
            <a:off x="6156325" y="5373688"/>
            <a:ext cx="2519363" cy="503237"/>
          </a:xfrm>
          <a:prstGeom prst="wedgeEllipseCallout">
            <a:avLst>
              <a:gd name="adj1" fmla="val 32548"/>
              <a:gd name="adj2" fmla="val 17032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2"/>
                </a:solidFill>
              </a:rPr>
              <a:t>Alternative educational pathways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2627313" y="2308225"/>
            <a:ext cx="5184775" cy="400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/>
              <a:t>How do I get better if I want to become </a:t>
            </a:r>
            <a:r>
              <a:rPr lang="sk-SK" sz="2000" b="1" dirty="0"/>
              <a:t>“.......“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hlavicka power point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5043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BlokTextu 8"/>
          <p:cNvSpPr txBox="1">
            <a:spLocks noChangeArrowheads="1"/>
          </p:cNvSpPr>
          <p:nvPr/>
        </p:nvSpPr>
        <p:spPr bwMode="auto">
          <a:xfrm>
            <a:off x="5724525" y="404813"/>
            <a:ext cx="3024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Client´s account </a:t>
            </a:r>
          </a:p>
        </p:txBody>
      </p:sp>
      <p:sp>
        <p:nvSpPr>
          <p:cNvPr id="7" name="Obdĺžnik 6"/>
          <p:cNvSpPr/>
          <p:nvPr/>
        </p:nvSpPr>
        <p:spPr>
          <a:xfrm>
            <a:off x="5724525" y="927100"/>
            <a:ext cx="3024188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b="1" dirty="0"/>
              <a:t>My </a:t>
            </a:r>
            <a:r>
              <a:rPr lang="en-US" b="1" dirty="0"/>
              <a:t>Agents</a:t>
            </a:r>
            <a:endParaRPr lang="en-US" b="1" dirty="0"/>
          </a:p>
        </p:txBody>
      </p:sp>
      <p:pic>
        <p:nvPicPr>
          <p:cNvPr id="22532" name="Picture 2" descr="C:\Users\Boris\Desktop\p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557338"/>
            <a:ext cx="82804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álna bublina 1"/>
          <p:cNvSpPr/>
          <p:nvPr/>
        </p:nvSpPr>
        <p:spPr>
          <a:xfrm>
            <a:off x="6516688" y="4292600"/>
            <a:ext cx="2232025" cy="431800"/>
          </a:xfrm>
          <a:prstGeom prst="wedgeEllipseCallout">
            <a:avLst>
              <a:gd name="adj1" fmla="val -25749"/>
              <a:gd name="adj2" fmla="val 13022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1400" dirty="0">
                <a:solidFill>
                  <a:schemeClr val="tx2"/>
                </a:solidFill>
              </a:rPr>
              <a:t>Display </a:t>
            </a:r>
            <a:r>
              <a:rPr lang="en-US" sz="1400" dirty="0">
                <a:solidFill>
                  <a:schemeClr val="tx2"/>
                </a:solidFill>
              </a:rPr>
              <a:t>job offers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2534" name="BlokTextu 2"/>
          <p:cNvSpPr txBox="1">
            <a:spLocks noChangeArrowheads="1"/>
          </p:cNvSpPr>
          <p:nvPr/>
        </p:nvSpPr>
        <p:spPr bwMode="auto">
          <a:xfrm>
            <a:off x="2555875" y="3213100"/>
            <a:ext cx="1871663" cy="3698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My Job Agents</a:t>
            </a:r>
          </a:p>
        </p:txBody>
      </p:sp>
      <p:sp>
        <p:nvSpPr>
          <p:cNvPr id="8" name="Oválna bublina 7"/>
          <p:cNvSpPr/>
          <p:nvPr/>
        </p:nvSpPr>
        <p:spPr>
          <a:xfrm>
            <a:off x="5219700" y="3603625"/>
            <a:ext cx="2089150" cy="468313"/>
          </a:xfrm>
          <a:prstGeom prst="wedgeEllipseCallout">
            <a:avLst>
              <a:gd name="adj1" fmla="val 62449"/>
              <a:gd name="adj2" fmla="val -11590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2"/>
                </a:solidFill>
              </a:rPr>
              <a:t>Create</a:t>
            </a:r>
            <a:r>
              <a:rPr lang="sk-SK" sz="1400" dirty="0">
                <a:solidFill>
                  <a:schemeClr val="tx2"/>
                </a:solidFill>
              </a:rPr>
              <a:t> new Agent</a:t>
            </a:r>
            <a:endParaRPr lang="sk-SK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hlavicka power point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5043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Obdĺžnik 5"/>
          <p:cNvSpPr>
            <a:spLocks noChangeArrowheads="1"/>
          </p:cNvSpPr>
          <p:nvPr/>
        </p:nvSpPr>
        <p:spPr bwMode="auto">
          <a:xfrm>
            <a:off x="250825" y="2184400"/>
            <a:ext cx="3097213" cy="646113"/>
          </a:xfrm>
          <a:custGeom>
            <a:avLst/>
            <a:gdLst>
              <a:gd name="T0" fmla="*/ 43 w 3096387"/>
              <a:gd name="T1" fmla="*/ 0 h 3693319"/>
              <a:gd name="T2" fmla="*/ 3096387 w 3096387"/>
              <a:gd name="T3" fmla="*/ 0 h 3693319"/>
              <a:gd name="T4" fmla="*/ 3096387 w 3096387"/>
              <a:gd name="T5" fmla="*/ 646331 h 3693319"/>
              <a:gd name="T6" fmla="*/ 43 w 3096387"/>
              <a:gd name="T7" fmla="*/ 646331 h 3693319"/>
              <a:gd name="T8" fmla="*/ 541146 w 3096387"/>
              <a:gd name="T9" fmla="*/ 324625 h 3693319"/>
              <a:gd name="T10" fmla="*/ 43 w 3096387"/>
              <a:gd name="T11" fmla="*/ 0 h 36933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96387"/>
              <a:gd name="T19" fmla="*/ 0 h 3693319"/>
              <a:gd name="T20" fmla="*/ 3096387 w 3096387"/>
              <a:gd name="T21" fmla="*/ 3693319 h 36933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96387" h="3693319">
                <a:moveTo>
                  <a:pt x="43" y="0"/>
                </a:moveTo>
                <a:lnTo>
                  <a:pt x="3096387" y="0"/>
                </a:lnTo>
                <a:lnTo>
                  <a:pt x="3096387" y="3693319"/>
                </a:lnTo>
                <a:lnTo>
                  <a:pt x="43" y="3693319"/>
                </a:lnTo>
                <a:cubicBezTo>
                  <a:pt x="-5636" y="3056794"/>
                  <a:pt x="546825" y="2491522"/>
                  <a:pt x="541146" y="1854997"/>
                </a:cubicBezTo>
                <a:lnTo>
                  <a:pt x="43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endParaRPr lang="sk-SK"/>
          </a:p>
          <a:p>
            <a:pPr lvl="1"/>
            <a:r>
              <a:rPr lang="en-US"/>
              <a:t> </a:t>
            </a:r>
            <a:endParaRPr lang="sk-SK"/>
          </a:p>
        </p:txBody>
      </p:sp>
      <p:sp>
        <p:nvSpPr>
          <p:cNvPr id="23555" name="BlokTextu 8"/>
          <p:cNvSpPr txBox="1">
            <a:spLocks noChangeArrowheads="1"/>
          </p:cNvSpPr>
          <p:nvPr/>
        </p:nvSpPr>
        <p:spPr bwMode="auto">
          <a:xfrm>
            <a:off x="5676900" y="404813"/>
            <a:ext cx="3071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Client´s account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9188" y="1700213"/>
            <a:ext cx="504031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Obdĺžnik 5"/>
          <p:cNvSpPr>
            <a:spLocks noChangeArrowheads="1"/>
          </p:cNvSpPr>
          <p:nvPr/>
        </p:nvSpPr>
        <p:spPr bwMode="auto">
          <a:xfrm>
            <a:off x="250825" y="1557338"/>
            <a:ext cx="3097213" cy="2308225"/>
          </a:xfrm>
          <a:custGeom>
            <a:avLst/>
            <a:gdLst>
              <a:gd name="T0" fmla="*/ 1119 w 3097463"/>
              <a:gd name="T1" fmla="*/ 0 h 3693319"/>
              <a:gd name="T2" fmla="*/ 3097463 w 3097463"/>
              <a:gd name="T3" fmla="*/ 0 h 3693319"/>
              <a:gd name="T4" fmla="*/ 3097463 w 3097463"/>
              <a:gd name="T5" fmla="*/ 2308324 h 3693319"/>
              <a:gd name="T6" fmla="*/ 1119 w 3097463"/>
              <a:gd name="T7" fmla="*/ 2308324 h 3693319"/>
              <a:gd name="T8" fmla="*/ 7832 w 3097463"/>
              <a:gd name="T9" fmla="*/ 1159373 h 3693319"/>
              <a:gd name="T10" fmla="*/ 1119 w 3097463"/>
              <a:gd name="T11" fmla="*/ 0 h 36933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97463"/>
              <a:gd name="T19" fmla="*/ 0 h 3693319"/>
              <a:gd name="T20" fmla="*/ 3097463 w 3097463"/>
              <a:gd name="T21" fmla="*/ 3693319 h 36933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97463" h="3693319">
                <a:moveTo>
                  <a:pt x="1119" y="0"/>
                </a:moveTo>
                <a:lnTo>
                  <a:pt x="3097463" y="0"/>
                </a:lnTo>
                <a:lnTo>
                  <a:pt x="3097463" y="3693319"/>
                </a:lnTo>
                <a:lnTo>
                  <a:pt x="1119" y="3693319"/>
                </a:lnTo>
                <a:cubicBezTo>
                  <a:pt x="-4560" y="3056794"/>
                  <a:pt x="13511" y="2491522"/>
                  <a:pt x="7832" y="1854997"/>
                </a:cubicBezTo>
                <a:cubicBezTo>
                  <a:pt x="5594" y="1236665"/>
                  <a:pt x="3357" y="618332"/>
                  <a:pt x="1119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endParaRPr lang="sk-SK"/>
          </a:p>
          <a:p>
            <a:pPr lvl="1" algn="just"/>
            <a:r>
              <a:rPr lang="sk-SK" i="1"/>
              <a:t>“</a:t>
            </a:r>
            <a:r>
              <a:rPr lang="en-US" i="1"/>
              <a:t>Does it interest you what an auditor does, how much a chef makes or what education you need to have for becoming a doctor</a:t>
            </a:r>
            <a:r>
              <a:rPr lang="sk-SK" i="1"/>
              <a:t>?“</a:t>
            </a:r>
          </a:p>
          <a:p>
            <a:pPr lvl="1" algn="just"/>
            <a:r>
              <a:rPr lang="en-US"/>
              <a:t> </a:t>
            </a:r>
            <a:endParaRPr lang="sk-SK"/>
          </a:p>
        </p:txBody>
      </p:sp>
      <p:sp>
        <p:nvSpPr>
          <p:cNvPr id="12" name="Obdĺžnik 5"/>
          <p:cNvSpPr/>
          <p:nvPr/>
        </p:nvSpPr>
        <p:spPr>
          <a:xfrm>
            <a:off x="234950" y="4221163"/>
            <a:ext cx="3224213" cy="1754187"/>
          </a:xfrm>
          <a:custGeom>
            <a:avLst/>
            <a:gdLst>
              <a:gd name="connsiteX0" fmla="*/ 0 w 3096344"/>
              <a:gd name="connsiteY0" fmla="*/ 0 h 3693319"/>
              <a:gd name="connsiteX1" fmla="*/ 3096344 w 3096344"/>
              <a:gd name="connsiteY1" fmla="*/ 0 h 3693319"/>
              <a:gd name="connsiteX2" fmla="*/ 3096344 w 3096344"/>
              <a:gd name="connsiteY2" fmla="*/ 3693319 h 3693319"/>
              <a:gd name="connsiteX3" fmla="*/ 0 w 3096344"/>
              <a:gd name="connsiteY3" fmla="*/ 3693319 h 3693319"/>
              <a:gd name="connsiteX4" fmla="*/ 0 w 3096344"/>
              <a:gd name="connsiteY4" fmla="*/ 0 h 3693319"/>
              <a:gd name="connsiteX0" fmla="*/ 43 w 3096387"/>
              <a:gd name="connsiteY0" fmla="*/ 0 h 3693319"/>
              <a:gd name="connsiteX1" fmla="*/ 3096387 w 3096387"/>
              <a:gd name="connsiteY1" fmla="*/ 0 h 3693319"/>
              <a:gd name="connsiteX2" fmla="*/ 3096387 w 3096387"/>
              <a:gd name="connsiteY2" fmla="*/ 3693319 h 3693319"/>
              <a:gd name="connsiteX3" fmla="*/ 43 w 3096387"/>
              <a:gd name="connsiteY3" fmla="*/ 3693319 h 3693319"/>
              <a:gd name="connsiteX4" fmla="*/ 541146 w 3096387"/>
              <a:gd name="connsiteY4" fmla="*/ 1854997 h 3693319"/>
              <a:gd name="connsiteX5" fmla="*/ 43 w 3096387"/>
              <a:gd name="connsiteY5" fmla="*/ 0 h 3693319"/>
              <a:gd name="connsiteX0" fmla="*/ 17038 w 3113382"/>
              <a:gd name="connsiteY0" fmla="*/ 0 h 3693319"/>
              <a:gd name="connsiteX1" fmla="*/ 3113382 w 3113382"/>
              <a:gd name="connsiteY1" fmla="*/ 0 h 3693319"/>
              <a:gd name="connsiteX2" fmla="*/ 3113382 w 3113382"/>
              <a:gd name="connsiteY2" fmla="*/ 3693319 h 3693319"/>
              <a:gd name="connsiteX3" fmla="*/ 17038 w 3113382"/>
              <a:gd name="connsiteY3" fmla="*/ 3693319 h 3693319"/>
              <a:gd name="connsiteX4" fmla="*/ 0 w 3113382"/>
              <a:gd name="connsiteY4" fmla="*/ 1854998 h 3693319"/>
              <a:gd name="connsiteX5" fmla="*/ 17038 w 3113382"/>
              <a:gd name="connsiteY5" fmla="*/ 0 h 369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3382" h="3693319">
                <a:moveTo>
                  <a:pt x="17038" y="0"/>
                </a:moveTo>
                <a:lnTo>
                  <a:pt x="3113382" y="0"/>
                </a:lnTo>
                <a:lnTo>
                  <a:pt x="3113382" y="3693319"/>
                </a:lnTo>
                <a:lnTo>
                  <a:pt x="17038" y="3693319"/>
                </a:lnTo>
                <a:cubicBezTo>
                  <a:pt x="11359" y="3056794"/>
                  <a:pt x="5679" y="2491523"/>
                  <a:pt x="0" y="1854998"/>
                </a:cubicBezTo>
                <a:lnTo>
                  <a:pt x="17038" y="0"/>
                </a:lnTo>
                <a:close/>
              </a:path>
            </a:pathLst>
          </a:custGeom>
        </p:spPr>
        <p:txBody>
          <a:bodyPr>
            <a:spAutoFit/>
          </a:bodyPr>
          <a:lstStyle/>
          <a:p>
            <a:pPr lvl="1">
              <a:defRPr/>
            </a:pPr>
            <a:r>
              <a:rPr lang="en-US" dirty="0"/>
              <a:t>Descriptions of professions</a:t>
            </a:r>
            <a:r>
              <a:rPr lang="sk-SK" dirty="0"/>
              <a:t>:</a:t>
            </a:r>
            <a:r>
              <a:rPr lang="en-US" dirty="0"/>
              <a:t> </a:t>
            </a:r>
            <a:endParaRPr lang="sk-SK" dirty="0"/>
          </a:p>
          <a:p>
            <a:pPr marL="742950" lvl="1" indent="-285750" algn="just">
              <a:buFontTx/>
              <a:buChar char="-"/>
              <a:defRPr/>
            </a:pPr>
            <a:r>
              <a:rPr lang="en-US" dirty="0"/>
              <a:t>Education</a:t>
            </a:r>
            <a:r>
              <a:rPr lang="sk-SK" dirty="0"/>
              <a:t>, </a:t>
            </a:r>
            <a:r>
              <a:rPr lang="en-US" dirty="0"/>
              <a:t>certificates</a:t>
            </a:r>
          </a:p>
          <a:p>
            <a:pPr marL="742950" lvl="1" indent="-285750" algn="just">
              <a:buFontTx/>
              <a:buChar char="-"/>
              <a:defRPr/>
            </a:pPr>
            <a:r>
              <a:rPr lang="en-US" dirty="0"/>
              <a:t>Knowledge</a:t>
            </a:r>
          </a:p>
          <a:p>
            <a:pPr marL="742950" lvl="1" indent="-285750" algn="just">
              <a:buFontTx/>
              <a:buChar char="-"/>
              <a:defRPr/>
            </a:pPr>
            <a:r>
              <a:rPr lang="en-US" dirty="0"/>
              <a:t>Skills</a:t>
            </a:r>
            <a:r>
              <a:rPr lang="sk-SK" dirty="0"/>
              <a:t> and </a:t>
            </a:r>
            <a:r>
              <a:rPr lang="en-US" dirty="0"/>
              <a:t>competences</a:t>
            </a:r>
          </a:p>
          <a:p>
            <a:pPr marL="742950" lvl="1" indent="-285750" algn="just">
              <a:buFontTx/>
              <a:buChar char="-"/>
              <a:defRPr/>
            </a:pPr>
            <a:r>
              <a:rPr lang="en-US" dirty="0"/>
              <a:t>Experiences</a:t>
            </a:r>
          </a:p>
          <a:p>
            <a:pPr marL="742950" lvl="1" indent="-285750" algn="just">
              <a:buFontTx/>
              <a:buChar char="-"/>
              <a:defRPr/>
            </a:pPr>
            <a:r>
              <a:rPr lang="en-US" dirty="0"/>
              <a:t>Wages</a:t>
            </a:r>
          </a:p>
        </p:txBody>
      </p:sp>
      <p:sp>
        <p:nvSpPr>
          <p:cNvPr id="11" name="Obdĺžnik 10"/>
          <p:cNvSpPr/>
          <p:nvPr/>
        </p:nvSpPr>
        <p:spPr>
          <a:xfrm>
            <a:off x="5676900" y="938213"/>
            <a:ext cx="302260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b="1" dirty="0"/>
              <a:t> Register </a:t>
            </a:r>
            <a:r>
              <a:rPr lang="en-US" b="1" dirty="0"/>
              <a:t>of Professions</a:t>
            </a:r>
            <a:endParaRPr lang="en-US" b="1" dirty="0"/>
          </a:p>
        </p:txBody>
      </p:sp>
      <p:cxnSp>
        <p:nvCxnSpPr>
          <p:cNvPr id="14" name="Rovná spojovacia šípka 13"/>
          <p:cNvCxnSpPr/>
          <p:nvPr/>
        </p:nvCxnSpPr>
        <p:spPr>
          <a:xfrm flipH="1">
            <a:off x="5867400" y="1290638"/>
            <a:ext cx="288925" cy="15621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5436</TotalTime>
  <Words>539</Words>
  <Application>Microsoft Office PowerPoint</Application>
  <PresentationFormat>Diavetítés a képernyőre (4:3 oldalarány)</PresentationFormat>
  <Paragraphs>149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Tervezősablon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1" baseType="lpstr">
      <vt:lpstr>Calibri</vt:lpstr>
      <vt:lpstr>Arial</vt:lpstr>
      <vt:lpstr>Century Gothic</vt:lpstr>
      <vt:lpstr>Wingdings</vt:lpstr>
      <vt:lpstr>1_Motív Office</vt:lpstr>
      <vt:lpstr>PES online Services to Clients in Slovakia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Repka Peter</dc:creator>
  <cp:lastModifiedBy>Foglalkoztatási Hivatal</cp:lastModifiedBy>
  <cp:revision>245</cp:revision>
  <cp:lastPrinted>2014-02-23T07:46:40Z</cp:lastPrinted>
  <dcterms:created xsi:type="dcterms:W3CDTF">2012-09-20T13:24:32Z</dcterms:created>
  <dcterms:modified xsi:type="dcterms:W3CDTF">2014-03-05T09:57:57Z</dcterms:modified>
</cp:coreProperties>
</file>